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322" r:id="rId2"/>
    <p:sldId id="323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4" r:id="rId22"/>
    <p:sldId id="342" r:id="rId23"/>
    <p:sldId id="343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</p:sldIdLst>
  <p:sldSz cx="9144000" cy="5143500" type="screen16x9"/>
  <p:notesSz cx="6858000" cy="9144000"/>
  <p:embeddedFontLst>
    <p:embeddedFont>
      <p:font typeface="Roboto Mono" panose="020B0604020202020204" charset="0"/>
      <p:regular r:id="rId64"/>
      <p:bold r:id="rId65"/>
      <p:italic r:id="rId66"/>
      <p:boldItalic r:id="rId67"/>
    </p:embeddedFont>
    <p:embeddedFont>
      <p:font typeface="B Yekan" panose="00000400000000000000" pitchFamily="2" charset="-78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aa4455a477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aa4455a477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aa4455a477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aa4455a477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aa4455a477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aa4455a477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a4455a477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aa4455a477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aa4455a477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aa4455a477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a4455a477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a4455a477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aa4455a477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aa4455a477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aa4455a477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aa4455a477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aa4455a477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aa4455a477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a4455a477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aa4455a477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aa4455a477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aa4455a477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a4455a477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aa4455a477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aa4455a477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aa4455a477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aa4455a477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aa4455a477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aa4455a477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aa4455a477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aa4455a477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aa4455a477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47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aa4455a477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aa4455a477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a4455a477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a4455a477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a4455a477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aa4455a477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aa4455a47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aa4455a47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aa4455a477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aa4455a477_0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aa4455a477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aa4455a477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aa4455a477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aa4455a477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9"/>
          <p:cNvSpPr txBox="1">
            <a:spLocks noGrp="1"/>
          </p:cNvSpPr>
          <p:nvPr>
            <p:ph type="title"/>
          </p:nvPr>
        </p:nvSpPr>
        <p:spPr>
          <a:xfrm>
            <a:off x="879700" y="1231475"/>
            <a:ext cx="8520600" cy="11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/>
              <a:t>scikit metrics</a:t>
            </a:r>
            <a:endParaRPr/>
          </a:p>
        </p:txBody>
      </p:sp>
      <p:pic>
        <p:nvPicPr>
          <p:cNvPr id="432" name="Google Shape;43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6750" y="1151150"/>
            <a:ext cx="757300" cy="7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8"/>
          <p:cNvSpPr txBox="1">
            <a:spLocks noGrp="1"/>
          </p:cNvSpPr>
          <p:nvPr>
            <p:ph type="title"/>
          </p:nvPr>
        </p:nvSpPr>
        <p:spPr>
          <a:xfrm>
            <a:off x="250525" y="3127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20" dirty="0">
                <a:latin typeface="+mj-lt"/>
              </a:rPr>
              <a:t>cv → cross validation</a:t>
            </a:r>
            <a:endParaRPr sz="1420" dirty="0">
              <a:latin typeface="+mj-lt"/>
            </a:endParaRPr>
          </a:p>
        </p:txBody>
      </p:sp>
      <p:pic>
        <p:nvPicPr>
          <p:cNvPr id="487" name="Google Shape;48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1900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75" y="345623"/>
            <a:ext cx="9144001" cy="432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8050"/>
            <a:ext cx="8839196" cy="222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1"/>
          <p:cNvSpPr txBox="1">
            <a:spLocks noGrp="1"/>
          </p:cNvSpPr>
          <p:nvPr>
            <p:ph type="title"/>
          </p:nvPr>
        </p:nvSpPr>
        <p:spPr>
          <a:xfrm>
            <a:off x="311700" y="1388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 dirty="0" err="1">
                <a:latin typeface="+mj-lt"/>
                <a:cs typeface="+mj-cs"/>
              </a:rPr>
              <a:t>جدول</a:t>
            </a:r>
            <a:r>
              <a:rPr lang="en-GB" sz="1820" dirty="0">
                <a:latin typeface="+mj-lt"/>
                <a:cs typeface="+mj-cs"/>
              </a:rPr>
              <a:t> </a:t>
            </a:r>
            <a:r>
              <a:rPr lang="en-GB" sz="1820" dirty="0" err="1" smtClean="0">
                <a:latin typeface="+mj-lt"/>
                <a:cs typeface="+mj-cs"/>
              </a:rPr>
              <a:t>ماscore</a:t>
            </a:r>
            <a:r>
              <a:rPr lang="en-GB" sz="1820" dirty="0" smtClean="0">
                <a:latin typeface="+mj-lt"/>
                <a:cs typeface="+mj-cs"/>
              </a:rPr>
              <a:t> </a:t>
            </a:r>
            <a:r>
              <a:rPr lang="fa-IR" sz="1820" dirty="0" smtClean="0">
                <a:latin typeface="+mj-lt"/>
                <a:cs typeface="+mj-cs"/>
              </a:rPr>
              <a:t> </a:t>
            </a:r>
            <a:r>
              <a:rPr lang="en-GB" sz="1820" dirty="0" err="1" smtClean="0">
                <a:latin typeface="+mj-lt"/>
                <a:cs typeface="+mj-cs"/>
              </a:rPr>
              <a:t>دارد</a:t>
            </a:r>
            <a:r>
              <a:rPr lang="en-GB" sz="1820" dirty="0">
                <a:latin typeface="+mj-lt"/>
                <a:cs typeface="+mj-cs"/>
              </a:rPr>
              <a:t>!</a:t>
            </a:r>
            <a:endParaRPr sz="1820" dirty="0">
              <a:latin typeface="+mj-lt"/>
              <a:cs typeface="+mj-cs"/>
            </a:endParaRP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 dirty="0" err="1">
                <a:latin typeface="+mj-lt"/>
                <a:cs typeface="+mj-cs"/>
              </a:rPr>
              <a:t>اما</a:t>
            </a:r>
            <a:r>
              <a:rPr lang="en-GB" sz="1820" dirty="0">
                <a:latin typeface="+mj-lt"/>
                <a:cs typeface="+mj-cs"/>
              </a:rPr>
              <a:t> </a:t>
            </a:r>
            <a:r>
              <a:rPr lang="en-GB" sz="1820" dirty="0" err="1">
                <a:latin typeface="+mj-lt"/>
                <a:cs typeface="+mj-cs"/>
              </a:rPr>
              <a:t>ما</a:t>
            </a:r>
            <a:r>
              <a:rPr lang="en-GB" sz="1820" dirty="0">
                <a:latin typeface="+mj-lt"/>
                <a:cs typeface="+mj-cs"/>
              </a:rPr>
              <a:t> </a:t>
            </a:r>
            <a:r>
              <a:rPr lang="en-GB" sz="1820" dirty="0" err="1">
                <a:latin typeface="+mj-lt"/>
                <a:cs typeface="+mj-cs"/>
              </a:rPr>
              <a:t>پیش</a:t>
            </a:r>
            <a:r>
              <a:rPr lang="en-GB" sz="1820" dirty="0">
                <a:latin typeface="+mj-lt"/>
                <a:cs typeface="+mj-cs"/>
              </a:rPr>
              <a:t> </a:t>
            </a:r>
            <a:r>
              <a:rPr lang="en-GB" sz="1820" dirty="0" err="1">
                <a:latin typeface="+mj-lt"/>
                <a:cs typeface="+mj-cs"/>
              </a:rPr>
              <a:t>از</a:t>
            </a:r>
            <a:r>
              <a:rPr lang="en-GB" sz="1820" dirty="0">
                <a:latin typeface="+mj-lt"/>
                <a:cs typeface="+mj-cs"/>
              </a:rPr>
              <a:t> </a:t>
            </a:r>
            <a:r>
              <a:rPr lang="en-GB" sz="1820" dirty="0" err="1">
                <a:latin typeface="+mj-lt"/>
                <a:cs typeface="+mj-cs"/>
              </a:rPr>
              <a:t>این</a:t>
            </a:r>
            <a:r>
              <a:rPr lang="en-GB" sz="1820" dirty="0">
                <a:latin typeface="+mj-lt"/>
                <a:cs typeface="+mj-cs"/>
              </a:rPr>
              <a:t> </a:t>
            </a:r>
            <a:r>
              <a:rPr lang="en-GB" sz="1820" dirty="0" err="1">
                <a:latin typeface="+mj-lt"/>
                <a:cs typeface="+mj-cs"/>
              </a:rPr>
              <a:t>مقداری</a:t>
            </a:r>
            <a:r>
              <a:rPr lang="en-GB" sz="1820" dirty="0">
                <a:latin typeface="+mj-lt"/>
                <a:cs typeface="+mj-cs"/>
              </a:rPr>
              <a:t> </a:t>
            </a:r>
            <a:r>
              <a:rPr lang="en-GB" sz="1820" dirty="0" err="1">
                <a:latin typeface="+mj-lt"/>
                <a:cs typeface="+mj-cs"/>
              </a:rPr>
              <a:t>تعیین</a:t>
            </a:r>
            <a:r>
              <a:rPr lang="en-GB" sz="1820" dirty="0">
                <a:latin typeface="+mj-lt"/>
                <a:cs typeface="+mj-cs"/>
              </a:rPr>
              <a:t> </a:t>
            </a:r>
            <a:r>
              <a:rPr lang="en-GB" sz="1820" dirty="0" err="1">
                <a:latin typeface="+mj-lt"/>
                <a:cs typeface="+mj-cs"/>
              </a:rPr>
              <a:t>نکردیم</a:t>
            </a:r>
            <a:endParaRPr sz="1820" dirty="0"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cs typeface="+mj-cs"/>
              </a:rPr>
              <a:t>این</a:t>
            </a:r>
            <a:r>
              <a:rPr lang="en-GB" sz="1800" dirty="0">
                <a:cs typeface="+mj-cs"/>
              </a:rPr>
              <a:t> </a:t>
            </a:r>
            <a:r>
              <a:rPr lang="en-GB" sz="1800" dirty="0" err="1">
                <a:cs typeface="+mj-cs"/>
              </a:rPr>
              <a:t>مقادیر</a:t>
            </a:r>
            <a:r>
              <a:rPr lang="en-GB" sz="1800" dirty="0">
                <a:cs typeface="+mj-cs"/>
              </a:rPr>
              <a:t> </a:t>
            </a:r>
            <a:r>
              <a:rPr lang="en-GB" sz="1800" dirty="0" err="1">
                <a:cs typeface="+mj-cs"/>
              </a:rPr>
              <a:t>درون</a:t>
            </a:r>
            <a:r>
              <a:rPr lang="en-GB" sz="1800" dirty="0">
                <a:cs typeface="+mj-cs"/>
              </a:rPr>
              <a:t> </a:t>
            </a:r>
            <a:r>
              <a:rPr lang="en-GB" sz="1800" dirty="0" err="1">
                <a:cs typeface="+mj-cs"/>
              </a:rPr>
              <a:t>مدل</a:t>
            </a:r>
            <a:r>
              <a:rPr lang="en-GB" sz="1800" dirty="0">
                <a:cs typeface="+mj-cs"/>
              </a:rPr>
              <a:t> </a:t>
            </a:r>
            <a:r>
              <a:rPr lang="en-GB" sz="1800" dirty="0" err="1">
                <a:cs typeface="+mj-cs"/>
              </a:rPr>
              <a:t>ما</a:t>
            </a:r>
            <a:r>
              <a:rPr lang="en-GB" sz="1800" dirty="0">
                <a:cs typeface="+mj-cs"/>
              </a:rPr>
              <a:t> </a:t>
            </a:r>
            <a:r>
              <a:rPr lang="en-GB" sz="1800" dirty="0" err="1">
                <a:cs typeface="+mj-cs"/>
              </a:rPr>
              <a:t>تعریف</a:t>
            </a:r>
            <a:r>
              <a:rPr lang="en-GB" sz="1800" dirty="0">
                <a:cs typeface="+mj-cs"/>
              </a:rPr>
              <a:t> </a:t>
            </a:r>
            <a:r>
              <a:rPr lang="en-GB" sz="1800" dirty="0" err="1">
                <a:cs typeface="+mj-cs"/>
              </a:rPr>
              <a:t>شده‌اند</a:t>
            </a:r>
            <a:endParaRPr sz="1800" dirty="0">
              <a:cs typeface="+mj-cs"/>
            </a:endParaRPr>
          </a:p>
        </p:txBody>
      </p:sp>
      <p:pic>
        <p:nvPicPr>
          <p:cNvPr id="508" name="Google Shape;5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1467225"/>
            <a:ext cx="8839201" cy="1815097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92"/>
          <p:cNvSpPr txBox="1">
            <a:spLocks noGrp="1"/>
          </p:cNvSpPr>
          <p:nvPr>
            <p:ph type="title"/>
          </p:nvPr>
        </p:nvSpPr>
        <p:spPr>
          <a:xfrm>
            <a:off x="311700" y="3643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>
                <a:cs typeface="+mj-cs"/>
              </a:rPr>
              <a:t>?? → </a:t>
            </a:r>
            <a:r>
              <a:rPr lang="en-GB" sz="1600" dirty="0" err="1">
                <a:cs typeface="+mj-cs"/>
              </a:rPr>
              <a:t>برای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دیدن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مورد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نظر</a:t>
            </a:r>
            <a:endParaRPr sz="1600" dirty="0">
              <a:cs typeface="+mj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93"/>
          <p:cNvPicPr preferRelativeResize="0"/>
          <p:nvPr/>
        </p:nvPicPr>
        <p:blipFill rotWithShape="1">
          <a:blip r:embed="rId3">
            <a:alphaModFix/>
          </a:blip>
          <a:srcRect b="24115"/>
          <a:stretch/>
        </p:blipFill>
        <p:spPr>
          <a:xfrm>
            <a:off x="1166075" y="106725"/>
            <a:ext cx="6361649" cy="246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875" y="1782425"/>
            <a:ext cx="5816902" cy="2626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93"/>
          <p:cNvCxnSpPr/>
          <p:nvPr/>
        </p:nvCxnSpPr>
        <p:spPr>
          <a:xfrm>
            <a:off x="944625" y="4178875"/>
            <a:ext cx="7254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4"/>
          <p:cNvSpPr txBox="1">
            <a:spLocks noGrp="1"/>
          </p:cNvSpPr>
          <p:nvPr>
            <p:ph type="title"/>
          </p:nvPr>
        </p:nvSpPr>
        <p:spPr>
          <a:xfrm>
            <a:off x="381625" y="1624725"/>
            <a:ext cx="8520600" cy="21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 err="1">
                <a:latin typeface="+mj-lt"/>
                <a:cs typeface="+mj-cs"/>
              </a:rPr>
              <a:t>این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معنای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این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است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 smtClean="0">
                <a:latin typeface="+mj-lt"/>
                <a:cs typeface="+mj-cs"/>
              </a:rPr>
              <a:t>کهlogistic</a:t>
            </a:r>
            <a:r>
              <a:rPr lang="en-GB" sz="1900" dirty="0" smtClean="0">
                <a:latin typeface="+mj-lt"/>
                <a:cs typeface="+mj-cs"/>
              </a:rPr>
              <a:t> </a:t>
            </a:r>
            <a:r>
              <a:rPr lang="en-GB" sz="1900" dirty="0">
                <a:latin typeface="+mj-lt"/>
                <a:cs typeface="+mj-cs"/>
              </a:rPr>
              <a:t>regression </a:t>
            </a:r>
            <a:r>
              <a:rPr lang="fa-IR" sz="1900" dirty="0" smtClean="0">
                <a:latin typeface="+mj-lt"/>
                <a:cs typeface="+mj-cs"/>
              </a:rPr>
              <a:t> </a:t>
            </a:r>
            <a:r>
              <a:rPr lang="en-GB" sz="1900" dirty="0" smtClean="0">
                <a:latin typeface="+mj-lt"/>
                <a:cs typeface="+mj-cs"/>
              </a:rPr>
              <a:t>چنانچه </a:t>
            </a:r>
            <a:r>
              <a:rPr lang="en-GB" sz="1900" dirty="0" err="1">
                <a:latin typeface="+mj-lt"/>
                <a:cs typeface="+mj-cs"/>
              </a:rPr>
              <a:t>غیر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از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این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تعیین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نکنیم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از</a:t>
            </a:r>
            <a:r>
              <a:rPr lang="en-GB" sz="1900" dirty="0">
                <a:latin typeface="+mj-lt"/>
                <a:cs typeface="+mj-cs"/>
              </a:rPr>
              <a:t> accuracy </a:t>
            </a:r>
            <a:r>
              <a:rPr lang="en-GB" sz="1900" dirty="0" err="1">
                <a:latin typeface="+mj-lt"/>
                <a:cs typeface="+mj-cs"/>
              </a:rPr>
              <a:t>استفاده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خواهد</a:t>
            </a:r>
            <a:r>
              <a:rPr lang="en-GB" sz="1900" dirty="0">
                <a:latin typeface="+mj-lt"/>
                <a:cs typeface="+mj-cs"/>
              </a:rPr>
              <a:t> </a:t>
            </a:r>
            <a:r>
              <a:rPr lang="en-GB" sz="1900" dirty="0" err="1">
                <a:latin typeface="+mj-lt"/>
                <a:cs typeface="+mj-cs"/>
              </a:rPr>
              <a:t>کرد</a:t>
            </a:r>
            <a:endParaRPr sz="1900" dirty="0"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025" y="1041777"/>
            <a:ext cx="7505949" cy="32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96"/>
          <p:cNvSpPr txBox="1">
            <a:spLocks noGrp="1"/>
          </p:cNvSpPr>
          <p:nvPr>
            <p:ph type="title"/>
          </p:nvPr>
        </p:nvSpPr>
        <p:spPr>
          <a:xfrm>
            <a:off x="578075" y="969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000" dirty="0" err="1">
                <a:latin typeface="+mj-lt"/>
                <a:cs typeface="+mj-cs"/>
              </a:rPr>
              <a:t>چگونه</a:t>
            </a:r>
            <a:r>
              <a:rPr lang="en-GB" sz="2000" dirty="0">
                <a:latin typeface="+mj-lt"/>
                <a:cs typeface="+mj-cs"/>
              </a:rPr>
              <a:t> </a:t>
            </a:r>
            <a:r>
              <a:rPr lang="en-GB" sz="2000" dirty="0" err="1">
                <a:latin typeface="+mj-lt"/>
                <a:cs typeface="+mj-cs"/>
              </a:rPr>
              <a:t>از</a:t>
            </a:r>
            <a:r>
              <a:rPr lang="en-GB" sz="2000" dirty="0">
                <a:latin typeface="+mj-lt"/>
                <a:cs typeface="+mj-cs"/>
              </a:rPr>
              <a:t> score </a:t>
            </a:r>
            <a:r>
              <a:rPr lang="fa-IR" sz="2000" dirty="0">
                <a:latin typeface="+mj-lt"/>
                <a:cs typeface="+mj-cs"/>
              </a:rPr>
              <a:t> </a:t>
            </a:r>
            <a:r>
              <a:rPr lang="en-GB" sz="2000" dirty="0" err="1" smtClean="0">
                <a:latin typeface="+mj-lt"/>
                <a:cs typeface="+mj-cs"/>
              </a:rPr>
              <a:t>جدید</a:t>
            </a:r>
            <a:r>
              <a:rPr lang="en-GB" sz="2000" dirty="0" smtClean="0">
                <a:latin typeface="+mj-lt"/>
                <a:cs typeface="+mj-cs"/>
              </a:rPr>
              <a:t> </a:t>
            </a:r>
            <a:r>
              <a:rPr lang="en-GB" sz="2000" dirty="0" err="1">
                <a:latin typeface="+mj-lt"/>
                <a:cs typeface="+mj-cs"/>
              </a:rPr>
              <a:t>استفاده</a:t>
            </a:r>
            <a:r>
              <a:rPr lang="en-GB" sz="2000" dirty="0">
                <a:latin typeface="+mj-lt"/>
                <a:cs typeface="+mj-cs"/>
              </a:rPr>
              <a:t> </a:t>
            </a:r>
            <a:r>
              <a:rPr lang="en-GB" sz="2000" dirty="0" err="1">
                <a:latin typeface="+mj-lt"/>
                <a:cs typeface="+mj-cs"/>
              </a:rPr>
              <a:t>کنیم</a:t>
            </a:r>
            <a:r>
              <a:rPr lang="en-GB" sz="2000" dirty="0">
                <a:latin typeface="+mj-lt"/>
                <a:cs typeface="+mj-cs"/>
              </a:rPr>
              <a:t>؟</a:t>
            </a:r>
            <a:endParaRPr sz="2000" dirty="0">
              <a:latin typeface="+mj-lt"/>
              <a:cs typeface="+mj-cs"/>
            </a:endParaRPr>
          </a:p>
        </p:txBody>
      </p:sp>
      <p:pic>
        <p:nvPicPr>
          <p:cNvPr id="532" name="Google Shape;5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63" y="1930899"/>
            <a:ext cx="7987873" cy="9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400" y="3427975"/>
            <a:ext cx="8065198" cy="10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50" y="1049976"/>
            <a:ext cx="7332501" cy="285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 txBox="1">
            <a:spLocks noGrp="1"/>
          </p:cNvSpPr>
          <p:nvPr>
            <p:ph type="title"/>
          </p:nvPr>
        </p:nvSpPr>
        <p:spPr>
          <a:xfrm>
            <a:off x="311700" y="281475"/>
            <a:ext cx="85206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 dirty="0" err="1">
                <a:cs typeface="+mj-cs"/>
              </a:rPr>
              <a:t>گاهی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اوقات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موقع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بررسی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دیتا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با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چندین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مدل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کار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می‌کنیم</a:t>
            </a:r>
            <a:r>
              <a:rPr lang="en-GB" sz="1920" dirty="0">
                <a:cs typeface="+mj-cs"/>
              </a:rPr>
              <a:t>، </a:t>
            </a:r>
            <a:r>
              <a:rPr lang="en-GB" sz="1920" dirty="0" err="1">
                <a:cs typeface="+mj-cs"/>
              </a:rPr>
              <a:t>می‌توان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از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sklearn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برای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این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کار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استفاده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کرد</a:t>
            </a:r>
            <a:r>
              <a:rPr lang="en-GB" sz="1920" dirty="0">
                <a:cs typeface="+mj-cs"/>
              </a:rPr>
              <a:t>. </a:t>
            </a:r>
            <a:r>
              <a:rPr lang="en-GB" sz="1920" dirty="0" err="1">
                <a:cs typeface="+mj-cs"/>
              </a:rPr>
              <a:t>sklearn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مدل‌ها</a:t>
            </a:r>
            <a:r>
              <a:rPr lang="en-GB" sz="1920" dirty="0">
                <a:cs typeface="+mj-cs"/>
              </a:rPr>
              <a:t> را </a:t>
            </a:r>
            <a:r>
              <a:rPr lang="en-GB" sz="1920" dirty="0" err="1">
                <a:cs typeface="+mj-cs"/>
              </a:rPr>
              <a:t>با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گرید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سرچ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انجام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می‌دهد</a:t>
            </a:r>
            <a:r>
              <a:rPr lang="en-GB" sz="1920" dirty="0">
                <a:cs typeface="+mj-cs"/>
              </a:rPr>
              <a:t> و </a:t>
            </a:r>
            <a:r>
              <a:rPr lang="en-GB" sz="1920" dirty="0" err="1">
                <a:cs typeface="+mj-cs"/>
              </a:rPr>
              <a:t>با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یک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متریک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مقایسه</a:t>
            </a:r>
            <a:r>
              <a:rPr lang="en-GB" sz="1920" dirty="0">
                <a:cs typeface="+mj-cs"/>
              </a:rPr>
              <a:t> </a:t>
            </a:r>
            <a:r>
              <a:rPr lang="en-GB" sz="1920" dirty="0" err="1">
                <a:cs typeface="+mj-cs"/>
              </a:rPr>
              <a:t>می‌کند</a:t>
            </a:r>
            <a:r>
              <a:rPr lang="en-GB" sz="1920" dirty="0">
                <a:cs typeface="+mj-cs"/>
              </a:rPr>
              <a:t>.</a:t>
            </a:r>
            <a:endParaRPr sz="1920" dirty="0">
              <a:cs typeface="+mj-cs"/>
            </a:endParaRPr>
          </a:p>
        </p:txBody>
      </p:sp>
      <p:pic>
        <p:nvPicPr>
          <p:cNvPr id="438" name="Google Shape;43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075" y="1312625"/>
            <a:ext cx="5819855" cy="3333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latin typeface="+mj-lt"/>
                <a:cs typeface="+mj-cs"/>
              </a:rPr>
              <a:t>بدترین</a:t>
            </a:r>
            <a:r>
              <a:rPr lang="en-GB" sz="1600" dirty="0">
                <a:latin typeface="+mj-lt"/>
                <a:cs typeface="+mj-cs"/>
              </a:rPr>
              <a:t> </a:t>
            </a:r>
            <a:r>
              <a:rPr lang="en-GB" sz="1600" dirty="0" err="1">
                <a:latin typeface="+mj-lt"/>
                <a:cs typeface="+mj-cs"/>
              </a:rPr>
              <a:t>حالت‌ها</a:t>
            </a:r>
            <a:r>
              <a:rPr lang="en-GB" sz="1600" dirty="0">
                <a:latin typeface="+mj-lt"/>
                <a:cs typeface="+mj-cs"/>
              </a:rPr>
              <a:t>:</a:t>
            </a:r>
            <a:endParaRPr sz="1600" dirty="0">
              <a:latin typeface="+mj-lt"/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 err="1">
                <a:latin typeface="+mj-lt"/>
                <a:cs typeface="+mj-cs"/>
              </a:rPr>
              <a:t>پیش‌بینی</a:t>
            </a:r>
            <a:r>
              <a:rPr lang="en-GB" sz="1600" dirty="0">
                <a:latin typeface="+mj-lt"/>
                <a:cs typeface="+mj-cs"/>
              </a:rPr>
              <a:t> </a:t>
            </a:r>
            <a:r>
              <a:rPr lang="en-GB" sz="1600" dirty="0" err="1">
                <a:latin typeface="+mj-lt"/>
                <a:cs typeface="+mj-cs"/>
              </a:rPr>
              <a:t>اینکه</a:t>
            </a:r>
            <a:r>
              <a:rPr lang="en-GB" sz="1600" dirty="0">
                <a:latin typeface="+mj-lt"/>
                <a:cs typeface="+mj-cs"/>
              </a:rPr>
              <a:t> </a:t>
            </a:r>
            <a:r>
              <a:rPr lang="en-GB" sz="1600" dirty="0" err="1">
                <a:latin typeface="+mj-lt"/>
                <a:cs typeface="+mj-cs"/>
              </a:rPr>
              <a:t>همه‌ی</a:t>
            </a:r>
            <a:r>
              <a:rPr lang="en-GB" sz="1600" dirty="0">
                <a:latin typeface="+mj-lt"/>
                <a:cs typeface="+mj-cs"/>
              </a:rPr>
              <a:t> </a:t>
            </a:r>
            <a:r>
              <a:rPr lang="en-GB" sz="1600" dirty="0" err="1">
                <a:latin typeface="+mj-lt"/>
                <a:cs typeface="+mj-cs"/>
              </a:rPr>
              <a:t>حالت‌ها</a:t>
            </a:r>
            <a:r>
              <a:rPr lang="en-GB" sz="1600" dirty="0">
                <a:latin typeface="+mj-lt"/>
                <a:cs typeface="+mj-cs"/>
              </a:rPr>
              <a:t> fraud </a:t>
            </a:r>
            <a:r>
              <a:rPr lang="en-GB" sz="1600" dirty="0" err="1">
                <a:latin typeface="+mj-lt"/>
                <a:cs typeface="+mj-cs"/>
              </a:rPr>
              <a:t>هستند</a:t>
            </a:r>
            <a:r>
              <a:rPr lang="en-GB" sz="1600" dirty="0">
                <a:latin typeface="+mj-lt"/>
                <a:cs typeface="+mj-cs"/>
              </a:rPr>
              <a:t>.</a:t>
            </a:r>
            <a:endParaRPr sz="1600" dirty="0">
              <a:latin typeface="+mj-lt"/>
              <a:cs typeface="+mj-c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 err="1" smtClean="0">
                <a:latin typeface="+mj-lt"/>
                <a:cs typeface="+mj-cs"/>
              </a:rPr>
              <a:t>recall_score</a:t>
            </a:r>
            <a:r>
              <a:rPr lang="en-GB" sz="1600" dirty="0">
                <a:latin typeface="+mj-lt"/>
                <a:cs typeface="+mj-cs"/>
              </a:rPr>
              <a:t>: </a:t>
            </a:r>
            <a:r>
              <a:rPr lang="en-GB" sz="1600" dirty="0" err="1">
                <a:latin typeface="+mj-lt"/>
                <a:cs typeface="+mj-cs"/>
              </a:rPr>
              <a:t>بالا</a:t>
            </a:r>
            <a:endParaRPr sz="1600" dirty="0">
              <a:latin typeface="+mj-lt"/>
              <a:cs typeface="+mj-c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 err="1" smtClean="0">
                <a:latin typeface="+mj-lt"/>
                <a:cs typeface="+mj-cs"/>
              </a:rPr>
              <a:t>precision_score</a:t>
            </a:r>
            <a:r>
              <a:rPr lang="en-GB" sz="1600" dirty="0">
                <a:latin typeface="+mj-lt"/>
                <a:cs typeface="+mj-cs"/>
              </a:rPr>
              <a:t>: </a:t>
            </a:r>
            <a:r>
              <a:rPr lang="en-GB" sz="1600" dirty="0" err="1">
                <a:latin typeface="+mj-lt"/>
                <a:cs typeface="+mj-cs"/>
              </a:rPr>
              <a:t>پایین</a:t>
            </a:r>
            <a:endParaRPr sz="1600" dirty="0">
              <a:latin typeface="+mj-lt"/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600" dirty="0" err="1">
                <a:latin typeface="+mj-lt"/>
                <a:cs typeface="+mj-cs"/>
              </a:rPr>
              <a:t>پیش‌بینی</a:t>
            </a:r>
            <a:r>
              <a:rPr lang="en-GB" sz="1600" dirty="0">
                <a:latin typeface="+mj-lt"/>
                <a:cs typeface="+mj-cs"/>
              </a:rPr>
              <a:t> </a:t>
            </a:r>
            <a:r>
              <a:rPr lang="en-GB" sz="1600" dirty="0" err="1">
                <a:latin typeface="+mj-lt"/>
                <a:cs typeface="+mj-cs"/>
              </a:rPr>
              <a:t>اینکه</a:t>
            </a:r>
            <a:r>
              <a:rPr lang="en-GB" sz="1600" dirty="0">
                <a:latin typeface="+mj-lt"/>
                <a:cs typeface="+mj-cs"/>
              </a:rPr>
              <a:t> </a:t>
            </a:r>
            <a:r>
              <a:rPr lang="en-GB" sz="1600" dirty="0" err="1">
                <a:latin typeface="+mj-lt"/>
                <a:cs typeface="+mj-cs"/>
              </a:rPr>
              <a:t>همه‌ی</a:t>
            </a:r>
            <a:r>
              <a:rPr lang="en-GB" sz="1600" dirty="0">
                <a:latin typeface="+mj-lt"/>
                <a:cs typeface="+mj-cs"/>
              </a:rPr>
              <a:t> </a:t>
            </a:r>
            <a:r>
              <a:rPr lang="en-GB" sz="1600" dirty="0" err="1">
                <a:latin typeface="+mj-lt"/>
                <a:cs typeface="+mj-cs"/>
              </a:rPr>
              <a:t>حالت‌ها</a:t>
            </a:r>
            <a:r>
              <a:rPr lang="en-GB" sz="1600" dirty="0">
                <a:latin typeface="+mj-lt"/>
                <a:cs typeface="+mj-cs"/>
              </a:rPr>
              <a:t> fraud </a:t>
            </a:r>
            <a:r>
              <a:rPr lang="en-GB" sz="1600" dirty="0" err="1">
                <a:latin typeface="+mj-lt"/>
                <a:cs typeface="+mj-cs"/>
              </a:rPr>
              <a:t>نیستند</a:t>
            </a:r>
            <a:r>
              <a:rPr lang="en-GB" sz="1600" dirty="0">
                <a:latin typeface="+mj-lt"/>
                <a:cs typeface="+mj-cs"/>
              </a:rPr>
              <a:t>.</a:t>
            </a:r>
            <a:endParaRPr sz="1600" dirty="0">
              <a:latin typeface="+mj-lt"/>
              <a:cs typeface="+mj-c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600" dirty="0" err="1" smtClean="0">
                <a:latin typeface="+mj-lt"/>
                <a:cs typeface="+mj-cs"/>
              </a:rPr>
              <a:t>recall_score</a:t>
            </a:r>
            <a:r>
              <a:rPr lang="en-GB" sz="1600" dirty="0">
                <a:latin typeface="+mj-lt"/>
                <a:cs typeface="+mj-cs"/>
              </a:rPr>
              <a:t>: </a:t>
            </a:r>
            <a:r>
              <a:rPr lang="en-GB" sz="1600" dirty="0" err="1">
                <a:latin typeface="+mj-lt"/>
                <a:cs typeface="+mj-cs"/>
              </a:rPr>
              <a:t>پایین</a:t>
            </a:r>
            <a:endParaRPr sz="1600" dirty="0">
              <a:latin typeface="+mj-lt"/>
              <a:cs typeface="+mj-c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GB" sz="1600" dirty="0" err="1" smtClean="0">
                <a:latin typeface="+mj-lt"/>
                <a:cs typeface="+mj-cs"/>
              </a:rPr>
              <a:t>precision_score</a:t>
            </a:r>
            <a:r>
              <a:rPr lang="en-GB" sz="1600" dirty="0">
                <a:latin typeface="+mj-lt"/>
                <a:cs typeface="+mj-cs"/>
              </a:rPr>
              <a:t>: </a:t>
            </a:r>
            <a:r>
              <a:rPr lang="en-GB" sz="1600" dirty="0" err="1">
                <a:latin typeface="+mj-lt"/>
                <a:cs typeface="+mj-cs"/>
              </a:rPr>
              <a:t>بالا</a:t>
            </a:r>
            <a:endParaRPr sz="1600" dirty="0">
              <a:latin typeface="+mj-lt"/>
              <a:cs typeface="+mj-c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latin typeface="+mj-lt"/>
              <a:cs typeface="+mj-c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7" y="115160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fa-IR" dirty="0" smtClean="0">
                <a:cs typeface="+mj-cs"/>
              </a:rPr>
              <a:t>سوال این است که کدام حالت را لازم داریم؟</a:t>
            </a:r>
            <a:endParaRPr lang="en-US" dirty="0"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3318" y="227036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2000" dirty="0" smtClean="0">
                <a:cs typeface="+mj-cs"/>
              </a:rPr>
              <a:t>حالت‌های آنتی ویروس یا بیمارستان را در نظر بگیرید</a:t>
            </a:r>
            <a:endParaRPr lang="en-US" sz="20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846726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False Positive |  False negative</a:t>
            </a:r>
            <a:endParaRPr/>
          </a:p>
        </p:txBody>
      </p:sp>
      <p:pic>
        <p:nvPicPr>
          <p:cNvPr id="550" name="Google Shape;55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774" y="298900"/>
            <a:ext cx="4434350" cy="429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0" y="802388"/>
            <a:ext cx="6911751" cy="35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354" y="1452943"/>
            <a:ext cx="8520600" cy="572700"/>
          </a:xfrm>
        </p:spPr>
        <p:txBody>
          <a:bodyPr>
            <a:normAutofit/>
          </a:bodyPr>
          <a:lstStyle/>
          <a:p>
            <a:pPr algn="ctr"/>
            <a:r>
              <a:rPr lang="fa-IR" sz="2000" dirty="0" smtClean="0">
                <a:cs typeface="+mj-cs"/>
              </a:rPr>
              <a:t>بیایید این دو متریک را در گرید سرچ استفاده کنیم</a:t>
            </a:r>
            <a:endParaRPr lang="en-US" sz="2000" dirty="0"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70581" y="2426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cs typeface="+mj-cs"/>
              </a:rPr>
              <a:t>recall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j-lt"/>
                <a:cs typeface="+mj-cs"/>
              </a:rPr>
              <a:t>precision</a:t>
            </a:r>
            <a:endParaRPr lang="en-US" sz="20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45061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2" y="870468"/>
            <a:ext cx="1490414" cy="1228496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r" rtl="1"/>
            <a:r>
              <a:rPr lang="en-US" sz="1200" dirty="0" smtClean="0">
                <a:latin typeface="+mj-lt"/>
                <a:cs typeface="+mj-cs"/>
              </a:rPr>
              <a:t>scoring </a:t>
            </a:r>
            <a:r>
              <a:rPr lang="fa-IR" sz="1200" dirty="0" smtClean="0">
                <a:latin typeface="+mj-lt"/>
                <a:cs typeface="+mj-cs"/>
              </a:rPr>
              <a:t>افزوده شد</a:t>
            </a:r>
            <a:br>
              <a:rPr lang="fa-IR" sz="1200" dirty="0" smtClean="0">
                <a:latin typeface="+mj-lt"/>
                <a:cs typeface="+mj-cs"/>
              </a:rPr>
            </a:br>
            <a:r>
              <a:rPr lang="fa-IR" sz="1200" dirty="0" smtClean="0">
                <a:solidFill>
                  <a:srgbClr val="FF0000"/>
                </a:solidFill>
                <a:latin typeface="+mj-lt"/>
                <a:cs typeface="+mj-cs"/>
              </a:rPr>
              <a:t>توجه</a:t>
            </a:r>
            <a:r>
              <a:rPr lang="fa-IR" sz="1200" dirty="0" smtClean="0">
                <a:latin typeface="+mj-lt"/>
                <a:cs typeface="+mj-cs"/>
              </a:rPr>
              <a:t>: برای هر کدام نیاز به </a:t>
            </a:r>
            <a:r>
              <a:rPr lang="en-US" sz="1200" dirty="0" err="1" smtClean="0">
                <a:latin typeface="+mj-lt"/>
                <a:cs typeface="+mj-cs"/>
              </a:rPr>
              <a:t>make_scorer</a:t>
            </a:r>
            <a:r>
              <a:rPr lang="fa-IR" sz="1200" dirty="0" smtClean="0">
                <a:latin typeface="+mj-lt"/>
                <a:cs typeface="+mj-cs"/>
              </a:rPr>
              <a:t/>
            </a:r>
            <a:br>
              <a:rPr lang="fa-IR" sz="1200" dirty="0" smtClean="0">
                <a:latin typeface="+mj-lt"/>
                <a:cs typeface="+mj-cs"/>
              </a:rPr>
            </a:br>
            <a:r>
              <a:rPr lang="fa-IR" sz="1200" dirty="0" smtClean="0">
                <a:latin typeface="+mj-lt"/>
                <a:cs typeface="+mj-cs"/>
              </a:rPr>
              <a:t>وجود دارد.</a:t>
            </a:r>
            <a:endParaRPr lang="en-US" sz="1200" dirty="0">
              <a:latin typeface="+mj-lt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925" y="720983"/>
            <a:ext cx="7578075" cy="385062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1562" y="2186179"/>
            <a:ext cx="1448850" cy="9202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en-US" sz="1200" dirty="0" smtClean="0">
                <a:latin typeface="+mj-lt"/>
                <a:cs typeface="+mj-cs"/>
              </a:rPr>
              <a:t>refit </a:t>
            </a:r>
            <a:r>
              <a:rPr lang="fa-IR" sz="1200" dirty="0">
                <a:latin typeface="+mj-lt"/>
                <a:cs typeface="+mj-cs"/>
              </a:rPr>
              <a:t> </a:t>
            </a:r>
            <a:r>
              <a:rPr lang="fa-IR" sz="1200" dirty="0" smtClean="0">
                <a:latin typeface="+mj-lt"/>
                <a:cs typeface="+mj-cs"/>
              </a:rPr>
              <a:t>برای اینکه به گریدسرچ بگوییم کدام </a:t>
            </a:r>
            <a:r>
              <a:rPr lang="en-US" sz="1200" dirty="0" smtClean="0">
                <a:latin typeface="+mj-lt"/>
                <a:cs typeface="+mj-cs"/>
              </a:rPr>
              <a:t>score </a:t>
            </a:r>
            <a:r>
              <a:rPr lang="fa-IR" sz="1200" dirty="0">
                <a:latin typeface="+mj-lt"/>
                <a:cs typeface="+mj-cs"/>
              </a:rPr>
              <a:t> </a:t>
            </a:r>
            <a:r>
              <a:rPr lang="fa-IR" sz="1200" dirty="0" smtClean="0">
                <a:latin typeface="+mj-lt"/>
                <a:cs typeface="+mj-cs"/>
              </a:rPr>
              <a:t>را انتخاب کند</a:t>
            </a:r>
            <a:endParaRPr lang="en-US" sz="12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5368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000" dirty="0" smtClean="0">
                <a:cs typeface="+mj-cs"/>
              </a:rPr>
              <a:t>بد نیست </a:t>
            </a:r>
            <a:r>
              <a:rPr lang="en-US" sz="2000" dirty="0" err="1" smtClean="0">
                <a:cs typeface="+mj-cs"/>
              </a:rPr>
              <a:t>train_score</a:t>
            </a:r>
            <a:r>
              <a:rPr lang="fa-IR" sz="2000" dirty="0">
                <a:cs typeface="+mj-cs"/>
              </a:rPr>
              <a:t> </a:t>
            </a:r>
            <a:r>
              <a:rPr lang="fa-IR" sz="2000" dirty="0" smtClean="0">
                <a:cs typeface="+mj-cs"/>
              </a:rPr>
              <a:t>را هم داشته باشیم</a:t>
            </a:r>
            <a:endParaRPr lang="en-US" sz="2000" dirty="0"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02" y="1017725"/>
            <a:ext cx="7392195" cy="370864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43000" y="2317173"/>
            <a:ext cx="1839191" cy="187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7194" y="3539836"/>
            <a:ext cx="2686051" cy="190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09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0" y="802388"/>
            <a:ext cx="6911751" cy="3538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287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63" y="1650371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latin typeface="+mj-lt"/>
              </a:rPr>
              <a:t>Charts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223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828" y="3385652"/>
            <a:ext cx="8520600" cy="572700"/>
          </a:xfrm>
        </p:spPr>
        <p:txBody>
          <a:bodyPr>
            <a:noAutofit/>
          </a:bodyPr>
          <a:lstStyle/>
          <a:p>
            <a:pPr algn="r" rtl="1"/>
            <a:r>
              <a:rPr lang="fa-IR" sz="1600" dirty="0" smtClean="0">
                <a:latin typeface="+mj-lt"/>
                <a:cs typeface="+mj-cs"/>
              </a:rPr>
              <a:t>وزن کلاس‌ها را بیشتر کردیم و تعداد </a:t>
            </a:r>
            <a:r>
              <a:rPr lang="en-US" sz="1600" dirty="0" smtClean="0">
                <a:latin typeface="+mj-lt"/>
                <a:cs typeface="+mj-cs"/>
              </a:rPr>
              <a:t>cross validation</a:t>
            </a:r>
            <a:r>
              <a:rPr lang="fa-IR" sz="1600" dirty="0" smtClean="0">
                <a:latin typeface="+mj-lt"/>
                <a:cs typeface="+mj-cs"/>
              </a:rPr>
              <a:t> بیشتر شد.</a:t>
            </a:r>
            <a:endParaRPr lang="en-US" sz="1600" dirty="0">
              <a:latin typeface="+mj-lt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2" y="706266"/>
            <a:ext cx="8600556" cy="256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دیتاست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نامتعادل</a:t>
            </a:r>
            <a:endParaRPr dirty="0">
              <a:cs typeface="+mj-cs"/>
            </a:endParaRPr>
          </a:p>
        </p:txBody>
      </p:sp>
      <p:pic>
        <p:nvPicPr>
          <p:cNvPr id="444" name="Google Shape;4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50" y="1117875"/>
            <a:ext cx="8170937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5313802" y="580358"/>
            <a:ext cx="12955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+mj-lt"/>
              </a:rPr>
              <a:t>Imbalance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81" y="825500"/>
            <a:ext cx="7818751" cy="363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1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91" y="1256566"/>
            <a:ext cx="8436995" cy="2612573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335638" y="985144"/>
            <a:ext cx="1864761" cy="407238"/>
          </a:xfrm>
        </p:spPr>
        <p:txBody>
          <a:bodyPr>
            <a:noAutofit/>
          </a:bodyPr>
          <a:lstStyle/>
          <a:p>
            <a:pPr algn="r" rtl="1"/>
            <a:r>
              <a:rPr lang="en-US" sz="1600" dirty="0" smtClean="0">
                <a:latin typeface="+mj-lt"/>
                <a:cs typeface="+mj-cs"/>
              </a:rPr>
              <a:t>precision </a:t>
            </a:r>
            <a:r>
              <a:rPr lang="fa-IR" sz="1600" dirty="0" smtClean="0">
                <a:latin typeface="+mj-lt"/>
                <a:cs typeface="+mj-cs"/>
              </a:rPr>
              <a:t>خوب</a:t>
            </a:r>
            <a:endParaRPr lang="en-US" sz="1600" dirty="0">
              <a:latin typeface="+mj-lt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45839" y="1256566"/>
            <a:ext cx="1504380" cy="542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en-US" sz="1600" smtClean="0">
                <a:latin typeface="+mj-lt"/>
                <a:cs typeface="+mj-cs"/>
              </a:rPr>
              <a:t>recall </a:t>
            </a:r>
            <a:r>
              <a:rPr lang="fa-IR" sz="1600" smtClean="0">
                <a:latin typeface="+mj-lt"/>
                <a:cs typeface="+mj-cs"/>
              </a:rPr>
              <a:t>خوب</a:t>
            </a:r>
            <a:endParaRPr lang="en-US" sz="16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6920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 rtl="1"/>
            <a:r>
              <a:rPr lang="fa-IR" sz="1600" dirty="0" smtClean="0">
                <a:latin typeface="+mj-lt"/>
                <a:cs typeface="+mj-cs"/>
              </a:rPr>
              <a:t>اگر فقط </a:t>
            </a:r>
            <a:r>
              <a:rPr lang="en-US" sz="1600" dirty="0" smtClean="0">
                <a:latin typeface="+mj-lt"/>
                <a:cs typeface="+mj-cs"/>
              </a:rPr>
              <a:t>train </a:t>
            </a:r>
            <a:r>
              <a:rPr lang="fa-IR" sz="1600" dirty="0" smtClean="0">
                <a:latin typeface="+mj-lt"/>
                <a:cs typeface="+mj-cs"/>
              </a:rPr>
              <a:t>را بررسی کنیم می‌بینیم که نتیجه‌ی نمودار متفاوت است و این اثری است که</a:t>
            </a:r>
            <a:r>
              <a:rPr lang="en-US" sz="1600" dirty="0" smtClean="0">
                <a:latin typeface="+mj-lt"/>
                <a:cs typeface="+mj-cs"/>
              </a:rPr>
              <a:t> cross validation</a:t>
            </a:r>
            <a:r>
              <a:rPr lang="fa-IR" sz="1600" dirty="0" smtClean="0">
                <a:latin typeface="+mj-lt"/>
                <a:cs typeface="+mj-cs"/>
              </a:rPr>
              <a:t> می‌گذارد</a:t>
            </a:r>
            <a:endParaRPr lang="en-US" sz="1600" dirty="0">
              <a:latin typeface="+mj-lt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62" y="1311654"/>
            <a:ext cx="8142476" cy="367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994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rtl="1"/>
            <a:r>
              <a:rPr lang="fa-IR" dirty="0" smtClean="0">
                <a:latin typeface="+mj-lt"/>
                <a:cs typeface="+mj-cs"/>
              </a:rPr>
              <a:t>چنانچه وسط دو نمودار را بخواهیم می‌توانیم از </a:t>
            </a:r>
            <a:r>
              <a:rPr lang="en-US" dirty="0" smtClean="0">
                <a:latin typeface="+mj-lt"/>
                <a:cs typeface="+mj-cs"/>
              </a:rPr>
              <a:t> f1 </a:t>
            </a:r>
            <a:r>
              <a:rPr lang="fa-IR" dirty="0" smtClean="0">
                <a:latin typeface="+mj-lt"/>
                <a:cs typeface="+mj-cs"/>
              </a:rPr>
              <a:t>استفاده کنیم</a:t>
            </a:r>
            <a:endParaRPr lang="en-US" dirty="0">
              <a:latin typeface="+mj-lt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76" y="1787236"/>
            <a:ext cx="7575247" cy="238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2000" dirty="0" smtClean="0">
                <a:latin typeface="+mj-lt"/>
                <a:cs typeface="+mj-cs"/>
              </a:rPr>
              <a:t>یا شاید بخواهیم یک </a:t>
            </a:r>
            <a:r>
              <a:rPr lang="en-US" sz="2000" dirty="0" smtClean="0">
                <a:latin typeface="+mj-lt"/>
                <a:cs typeface="+mj-cs"/>
              </a:rPr>
              <a:t>score</a:t>
            </a:r>
            <a:r>
              <a:rPr lang="fa-IR" sz="2000" dirty="0" smtClean="0">
                <a:latin typeface="+mj-lt"/>
                <a:cs typeface="+mj-cs"/>
              </a:rPr>
              <a:t> را خودمان ایجاد کنیم</a:t>
            </a:r>
            <a:endParaRPr lang="en-US" sz="2000" dirty="0">
              <a:latin typeface="+mj-lt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76" y="1849583"/>
            <a:ext cx="7039247" cy="228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45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 rtl="1"/>
            <a:r>
              <a:rPr lang="fa-IR" sz="2000" dirty="0" smtClean="0">
                <a:latin typeface="+mj-lt"/>
                <a:cs typeface="+mj-cs"/>
              </a:rPr>
              <a:t>باید بدانیم که خود</a:t>
            </a:r>
            <a:r>
              <a:rPr lang="en-US" sz="2000" dirty="0" smtClean="0">
                <a:latin typeface="+mj-lt"/>
                <a:cs typeface="+mj-cs"/>
              </a:rPr>
              <a:t> </a:t>
            </a:r>
            <a:r>
              <a:rPr lang="fa-IR" sz="2000" dirty="0" smtClean="0">
                <a:latin typeface="+mj-lt"/>
                <a:cs typeface="+mj-cs"/>
              </a:rPr>
              <a:t> </a:t>
            </a:r>
            <a:r>
              <a:rPr lang="en-US" sz="2000" dirty="0" smtClean="0">
                <a:latin typeface="+mj-lt"/>
                <a:cs typeface="+mj-cs"/>
              </a:rPr>
              <a:t>precision</a:t>
            </a:r>
            <a:r>
              <a:rPr lang="fa-IR" sz="2000" dirty="0" smtClean="0">
                <a:latin typeface="+mj-lt"/>
                <a:cs typeface="+mj-cs"/>
              </a:rPr>
              <a:t> دو مقدار </a:t>
            </a:r>
            <a:r>
              <a:rPr lang="en-US" sz="2000" dirty="0" err="1" smtClean="0">
                <a:latin typeface="+mj-lt"/>
                <a:cs typeface="+mj-cs"/>
              </a:rPr>
              <a:t>y_true</a:t>
            </a:r>
            <a:r>
              <a:rPr lang="fa-IR" sz="2000" dirty="0" smtClean="0">
                <a:latin typeface="+mj-lt"/>
                <a:cs typeface="+mj-cs"/>
              </a:rPr>
              <a:t> و </a:t>
            </a:r>
            <a:r>
              <a:rPr lang="en-US" sz="2000" dirty="0" err="1" smtClean="0">
                <a:latin typeface="+mj-lt"/>
                <a:cs typeface="+mj-cs"/>
              </a:rPr>
              <a:t>y_pred</a:t>
            </a:r>
            <a:r>
              <a:rPr lang="fa-IR" sz="2000" dirty="0" smtClean="0">
                <a:latin typeface="+mj-lt"/>
                <a:cs typeface="+mj-cs"/>
              </a:rPr>
              <a:t> را می‌گیرد و یک مقدار برمی‌گرداند. بنابراین:</a:t>
            </a:r>
            <a:endParaRPr lang="en-US" sz="2000" dirty="0">
              <a:latin typeface="+mj-lt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" y="2269882"/>
            <a:ext cx="8881110" cy="9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188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 rtl="1"/>
            <a:r>
              <a:rPr lang="fa-IR" sz="2000" dirty="0" smtClean="0">
                <a:latin typeface="+mj-lt"/>
                <a:cs typeface="+mj-cs"/>
              </a:rPr>
              <a:t>حال می‌توان این تابع را به گرید سرچ اضافه کرد</a:t>
            </a:r>
            <a:endParaRPr lang="en-US" sz="2000" dirty="0">
              <a:latin typeface="+mj-lt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361" y="1126499"/>
            <a:ext cx="6946778" cy="7462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61" y="1971707"/>
            <a:ext cx="6946778" cy="30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46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44" y="711410"/>
            <a:ext cx="8455083" cy="39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38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2" y="644236"/>
            <a:ext cx="8613301" cy="284215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1692" y="3853243"/>
            <a:ext cx="8520600" cy="572700"/>
          </a:xfrm>
        </p:spPr>
        <p:txBody>
          <a:bodyPr>
            <a:normAutofit fontScale="90000"/>
          </a:bodyPr>
          <a:lstStyle/>
          <a:p>
            <a:pPr algn="just" rtl="1"/>
            <a:r>
              <a:rPr lang="fa-IR" sz="2000" dirty="0" smtClean="0">
                <a:latin typeface="+mj-lt"/>
                <a:cs typeface="+mj-cs"/>
              </a:rPr>
              <a:t>گرید سرچ یک قسمت که برخورد هر دو نمودار بود را برای ترکیب هر دو انتخاب نموده است</a:t>
            </a:r>
            <a:endParaRPr lang="en-US" sz="20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90831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92" y="644236"/>
            <a:ext cx="8613301" cy="284215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1692" y="3853243"/>
            <a:ext cx="8520600" cy="572700"/>
          </a:xfrm>
        </p:spPr>
        <p:txBody>
          <a:bodyPr>
            <a:normAutofit/>
          </a:bodyPr>
          <a:lstStyle/>
          <a:p>
            <a:pPr algn="ctr" rtl="1"/>
            <a:r>
              <a:rPr lang="fa-IR" sz="2000" dirty="0" smtClean="0">
                <a:latin typeface="+mj-lt"/>
                <a:cs typeface="+mj-cs"/>
              </a:rPr>
              <a:t>چرا نمودار سبز از هر دو کم‌تر است؟</a:t>
            </a:r>
            <a:endParaRPr lang="en-US" sz="20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6250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82"/>
          <p:cNvSpPr txBox="1">
            <a:spLocks noGrp="1"/>
          </p:cNvSpPr>
          <p:nvPr>
            <p:ph type="title"/>
          </p:nvPr>
        </p:nvSpPr>
        <p:spPr>
          <a:xfrm>
            <a:off x="215575" y="4482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20" dirty="0" err="1">
                <a:cs typeface="+mj-cs"/>
              </a:rPr>
              <a:t>چون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دیتا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نامتعادل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است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با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این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مساله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مواجه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می‌شویم</a:t>
            </a:r>
            <a:r>
              <a:rPr lang="en-GB" sz="1420" dirty="0">
                <a:cs typeface="+mj-cs"/>
              </a:rPr>
              <a:t> که </a:t>
            </a:r>
            <a:r>
              <a:rPr lang="en-GB" sz="1420" dirty="0" err="1">
                <a:cs typeface="+mj-cs"/>
              </a:rPr>
              <a:t>در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گام‌هایی</a:t>
            </a:r>
            <a:r>
              <a:rPr lang="en-GB" sz="1420" dirty="0">
                <a:cs typeface="+mj-cs"/>
              </a:rPr>
              <a:t> که </a:t>
            </a:r>
            <a:r>
              <a:rPr lang="en-GB" sz="1420" dirty="0" err="1">
                <a:cs typeface="+mj-cs"/>
              </a:rPr>
              <a:t>هست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همگرایی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رخ</a:t>
            </a:r>
            <a:r>
              <a:rPr lang="en-GB" sz="1420" dirty="0">
                <a:cs typeface="+mj-cs"/>
              </a:rPr>
              <a:t> </a:t>
            </a:r>
            <a:r>
              <a:rPr lang="en-GB" sz="1420" dirty="0" err="1">
                <a:cs typeface="+mj-cs"/>
              </a:rPr>
              <a:t>نمی‌دهد</a:t>
            </a:r>
            <a:endParaRPr sz="1420" dirty="0">
              <a:cs typeface="+mj-cs"/>
            </a:endParaRPr>
          </a:p>
        </p:txBody>
      </p:sp>
      <p:pic>
        <p:nvPicPr>
          <p:cNvPr id="450" name="Google Shape;4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200"/>
            <a:ext cx="8839202" cy="360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2" y="810670"/>
            <a:ext cx="8846510" cy="433283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690735"/>
            <a:ext cx="8520600" cy="572700"/>
          </a:xfrm>
        </p:spPr>
        <p:txBody>
          <a:bodyPr>
            <a:normAutofit fontScale="90000"/>
          </a:bodyPr>
          <a:lstStyle/>
          <a:p>
            <a:pPr algn="ctr" rtl="1"/>
            <a:r>
              <a:rPr lang="fa-IR" sz="1400" dirty="0" smtClean="0">
                <a:latin typeface="+mj-lt"/>
                <a:cs typeface="+mj-cs"/>
              </a:rPr>
              <a:t>بیشتر بهتر است؟ برای </a:t>
            </a:r>
            <a:r>
              <a:rPr lang="en-US" sz="1400" dirty="0" err="1" smtClean="0">
                <a:latin typeface="+mj-lt"/>
                <a:cs typeface="+mj-cs"/>
              </a:rPr>
              <a:t>mse</a:t>
            </a:r>
            <a:r>
              <a:rPr lang="fa-IR" sz="1400" dirty="0" smtClean="0">
                <a:latin typeface="+mj-lt"/>
                <a:cs typeface="+mj-cs"/>
              </a:rPr>
              <a:t> نیست</a:t>
            </a:r>
            <a:br>
              <a:rPr lang="fa-IR" sz="1400" dirty="0" smtClean="0">
                <a:latin typeface="+mj-lt"/>
                <a:cs typeface="+mj-cs"/>
              </a:rPr>
            </a:br>
            <a:r>
              <a:rPr lang="fa-IR" sz="1400" dirty="0" smtClean="0">
                <a:latin typeface="+mj-lt"/>
                <a:cs typeface="+mj-cs"/>
              </a:rPr>
              <a:t>مدل احتمالاتی نیاز است؟</a:t>
            </a:r>
            <a:br>
              <a:rPr lang="fa-IR" sz="1400" dirty="0" smtClean="0">
                <a:latin typeface="+mj-lt"/>
                <a:cs typeface="+mj-cs"/>
              </a:rPr>
            </a:br>
            <a:r>
              <a:rPr lang="fa-IR" sz="1400" dirty="0" smtClean="0">
                <a:latin typeface="+mj-lt"/>
                <a:cs typeface="+mj-cs"/>
              </a:rPr>
              <a:t>آستانه نیاز است؟</a:t>
            </a:r>
            <a:endParaRPr lang="en-US" sz="1400" dirty="0">
              <a:latin typeface="+mj-lt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35082" y="33892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400" dirty="0" smtClean="0">
                <a:latin typeface="+mj-lt"/>
                <a:cs typeface="+mj-cs"/>
              </a:rPr>
              <a:t>حواسمان باشد که هر </a:t>
            </a:r>
            <a:r>
              <a:rPr lang="en-US" sz="1400" dirty="0" smtClean="0">
                <a:latin typeface="+mj-lt"/>
                <a:cs typeface="+mj-cs"/>
              </a:rPr>
              <a:t>score</a:t>
            </a:r>
            <a:r>
              <a:rPr lang="fa-IR" sz="1400" dirty="0" smtClean="0">
                <a:latin typeface="+mj-lt"/>
                <a:cs typeface="+mj-cs"/>
              </a:rPr>
              <a:t>ای و بدون تنظیمات درست استفاده نکنیم</a:t>
            </a:r>
            <a:endParaRPr lang="en-US" sz="14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6563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>
                <a:latin typeface="+mj-lt"/>
              </a:rPr>
              <a:t>make_scrorer</a:t>
            </a: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1989"/>
          <a:stretch/>
        </p:blipFill>
        <p:spPr>
          <a:xfrm>
            <a:off x="975810" y="1465118"/>
            <a:ext cx="7192379" cy="13834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1363" y="314319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1600" dirty="0" smtClean="0">
                <a:latin typeface="+mj-lt"/>
                <a:cs typeface="+mj-cs"/>
              </a:rPr>
              <a:t>تاب هزینه ما را می‌گیرد و به شکل دیگری تبدیل ‌می‌کند تا گرید سرچ بتواند از آن استفاده کند</a:t>
            </a:r>
            <a:endParaRPr lang="en-US" sz="16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81744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fa-IR" sz="2000" dirty="0" smtClean="0">
                <a:latin typeface="+mj-lt"/>
                <a:cs typeface="+mj-cs"/>
              </a:rPr>
              <a:t>تابع را بدون </a:t>
            </a:r>
            <a:r>
              <a:rPr lang="en-US" sz="2000" dirty="0" err="1" smtClean="0">
                <a:latin typeface="+mj-lt"/>
                <a:cs typeface="+mj-cs"/>
              </a:rPr>
              <a:t>make_scrorer</a:t>
            </a:r>
            <a:r>
              <a:rPr lang="fa-IR" sz="2000" dirty="0" smtClean="0">
                <a:latin typeface="+mj-lt"/>
                <a:cs typeface="+mj-cs"/>
              </a:rPr>
              <a:t> تعریف می‌کنیم</a:t>
            </a:r>
            <a:endParaRPr lang="en-US" sz="2000" dirty="0">
              <a:latin typeface="+mj-lt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07" y="1753366"/>
            <a:ext cx="6935168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53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fa-IR" sz="1800" dirty="0" smtClean="0">
                <a:latin typeface="+mj-lt"/>
                <a:cs typeface="+mj-cs"/>
              </a:rPr>
              <a:t>در تابع قبل اکثر قسمت‌ها آشنا بودند، اما </a:t>
            </a:r>
            <a:r>
              <a:rPr lang="en-US" sz="1800" dirty="0" err="1" smtClean="0">
                <a:latin typeface="+mj-lt"/>
                <a:cs typeface="+mj-cs"/>
              </a:rPr>
              <a:t>sample_weight</a:t>
            </a:r>
            <a:r>
              <a:rPr lang="fa-IR" sz="1800" dirty="0" smtClean="0">
                <a:latin typeface="+mj-lt"/>
                <a:cs typeface="+mj-cs"/>
              </a:rPr>
              <a:t> </a:t>
            </a:r>
            <a:r>
              <a:rPr lang="en-US" sz="1800" dirty="0" smtClean="0">
                <a:latin typeface="+mj-lt"/>
                <a:cs typeface="+mj-cs"/>
              </a:rPr>
              <a:t> </a:t>
            </a:r>
            <a:r>
              <a:rPr lang="fa-IR" sz="1800" dirty="0" smtClean="0">
                <a:latin typeface="+mj-lt"/>
                <a:cs typeface="+mj-cs"/>
              </a:rPr>
              <a:t>چیست؟</a:t>
            </a:r>
            <a:endParaRPr lang="en-US" sz="1800" dirty="0">
              <a:latin typeface="+mj-lt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7" y="1246909"/>
            <a:ext cx="8053495" cy="3750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52" y="1215736"/>
            <a:ext cx="8053495" cy="375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94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>
                <a:latin typeface="+mj-lt"/>
              </a:rPr>
              <a:t>sample weight vs. class weight</a:t>
            </a:r>
            <a:endParaRPr lang="en-US" sz="24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+mj-cs"/>
              </a:rPr>
              <a:t>در بسیاری از مدل‌های یادگیری ماشین می‌توان گفت که یک نقطه داده مهم‌تر از دیگری است.</a:t>
            </a:r>
          </a:p>
          <a:p>
            <a:pPr algn="r" rtl="1"/>
            <a:r>
              <a:rPr lang="fa-IR" dirty="0" smtClean="0">
                <a:cs typeface="+mj-cs"/>
              </a:rPr>
              <a:t>این با اینکه یک کلاس مهم‌تر از کلاس دیگری است تفاوت دارد.</a:t>
            </a:r>
          </a:p>
        </p:txBody>
      </p:sp>
    </p:spTree>
    <p:extLst>
      <p:ext uri="{BB962C8B-B14F-4D97-AF65-F5344CB8AC3E}">
        <p14:creationId xmlns:p14="http://schemas.microsoft.com/office/powerpoint/2010/main" val="2768082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27" y="1349035"/>
            <a:ext cx="8520600" cy="572700"/>
          </a:xfrm>
        </p:spPr>
        <p:txBody>
          <a:bodyPr>
            <a:normAutofit/>
          </a:bodyPr>
          <a:lstStyle/>
          <a:p>
            <a:pPr algn="ctr"/>
            <a:r>
              <a:rPr lang="fa-IR" sz="1600" dirty="0" smtClean="0">
                <a:latin typeface="+mj-lt"/>
                <a:cs typeface="+mj-cs"/>
              </a:rPr>
              <a:t>برای دیتای کلاهبرداری حساب‌های بانکی مقدار پول تراکنش می‌تواند گزینه‌ی خوبی باشد</a:t>
            </a:r>
            <a:endParaRPr lang="en-US" sz="1600" dirty="0">
              <a:latin typeface="+mj-lt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5272" y="203137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1600" dirty="0" smtClean="0">
                <a:latin typeface="+mj-lt"/>
                <a:cs typeface="+mj-cs"/>
              </a:rPr>
              <a:t>پول بیشتر در تراکنش مهمتر است تا یک دلار</a:t>
            </a:r>
            <a:endParaRPr lang="en-US" sz="1600" dirty="0">
              <a:latin typeface="+mj-lt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9626" y="264731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dirty="0" smtClean="0">
                <a:latin typeface="+mj-lt"/>
                <a:cs typeface="+mj-cs"/>
              </a:rPr>
              <a:t>transaction amount</a:t>
            </a:r>
            <a:endParaRPr lang="en-US" sz="16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2209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29" y="945572"/>
            <a:ext cx="7440137" cy="337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66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12" y="1257299"/>
            <a:ext cx="7544424" cy="34830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5024" y="528154"/>
            <a:ext cx="8520600" cy="572700"/>
          </a:xfrm>
        </p:spPr>
        <p:txBody>
          <a:bodyPr>
            <a:normAutofit/>
          </a:bodyPr>
          <a:lstStyle/>
          <a:p>
            <a:pPr algn="ctr" rtl="1"/>
            <a:r>
              <a:rPr lang="fa-IR" sz="1600" dirty="0" smtClean="0">
                <a:latin typeface="+mj-lt"/>
                <a:cs typeface="+mj-cs"/>
              </a:rPr>
              <a:t>برای ثبات نتیجه از لگاریتم استفاده کردیم تا </a:t>
            </a:r>
            <a:r>
              <a:rPr lang="en-US" sz="1600" dirty="0" smtClean="0">
                <a:latin typeface="+mj-lt"/>
                <a:cs typeface="+mj-cs"/>
              </a:rPr>
              <a:t>OVERFIT</a:t>
            </a:r>
            <a:r>
              <a:rPr lang="fa-IR" sz="1600" dirty="0" smtClean="0">
                <a:latin typeface="+mj-lt"/>
                <a:cs typeface="+mj-cs"/>
              </a:rPr>
              <a:t> نشود</a:t>
            </a:r>
            <a:endParaRPr lang="en-US" sz="16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88361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06" y="1236518"/>
            <a:ext cx="7073125" cy="330683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46106" y="2117964"/>
            <a:ext cx="8520600" cy="572700"/>
          </a:xfrm>
        </p:spPr>
        <p:txBody>
          <a:bodyPr>
            <a:normAutofit/>
          </a:bodyPr>
          <a:lstStyle/>
          <a:p>
            <a:pPr algn="ctr" rtl="1"/>
            <a:r>
              <a:rPr lang="fa-IR" sz="1600" dirty="0" smtClean="0">
                <a:latin typeface="+mj-lt"/>
                <a:cs typeface="+mj-cs"/>
              </a:rPr>
              <a:t>مکان تعادلی قبلی</a:t>
            </a:r>
            <a:endParaRPr lang="en-US" sz="1600" dirty="0">
              <a:latin typeface="+mj-lt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014758" y="221841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600" dirty="0" smtClean="0">
                <a:latin typeface="+mj-lt"/>
                <a:cs typeface="+mj-cs"/>
              </a:rPr>
              <a:t>مکان تعادلی کنونی</a:t>
            </a:r>
            <a:endParaRPr lang="en-US" sz="1600" dirty="0">
              <a:latin typeface="+mj-l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48219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932" y="1734007"/>
            <a:ext cx="6759195" cy="312453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44229" y="100580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dirty="0" smtClean="0">
                <a:cs typeface="+mj-cs"/>
              </a:rPr>
              <a:t>ما کلاسبندی می‌کردیم، ولی شاید این نوع تراکنش‌ها را یک داده پرت در نظر بگیریم اگر یک الگوریتم پیدا کردن داده پرت داشته باشیم چگونه می‌شود؟</a:t>
            </a:r>
          </a:p>
        </p:txBody>
      </p:sp>
    </p:spTree>
    <p:extLst>
      <p:ext uri="{BB962C8B-B14F-4D97-AF65-F5344CB8AC3E}">
        <p14:creationId xmlns:p14="http://schemas.microsoft.com/office/powerpoint/2010/main" val="171493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00" dirty="0" err="1">
                <a:cs typeface="+mj-cs"/>
              </a:rPr>
              <a:t>تعداد</a:t>
            </a:r>
            <a:r>
              <a:rPr lang="en-GB" sz="1800" dirty="0">
                <a:cs typeface="+mj-cs"/>
              </a:rPr>
              <a:t> </a:t>
            </a:r>
            <a:r>
              <a:rPr lang="en-GB" sz="1800" dirty="0" err="1">
                <a:cs typeface="+mj-cs"/>
              </a:rPr>
              <a:t>گام‌ها</a:t>
            </a:r>
            <a:r>
              <a:rPr lang="en-GB" sz="1800" dirty="0">
                <a:cs typeface="+mj-cs"/>
              </a:rPr>
              <a:t> را </a:t>
            </a:r>
            <a:r>
              <a:rPr lang="en-GB" sz="1800" dirty="0" err="1">
                <a:cs typeface="+mj-cs"/>
              </a:rPr>
              <a:t>بیشتر</a:t>
            </a:r>
            <a:r>
              <a:rPr lang="en-GB" sz="1800" dirty="0">
                <a:cs typeface="+mj-cs"/>
              </a:rPr>
              <a:t> </a:t>
            </a:r>
            <a:r>
              <a:rPr lang="en-GB" sz="1800" dirty="0" err="1">
                <a:cs typeface="+mj-cs"/>
              </a:rPr>
              <a:t>می‌کنیم</a:t>
            </a:r>
            <a:endParaRPr sz="1800" dirty="0">
              <a:cs typeface="+mj-cs"/>
            </a:endParaRPr>
          </a:p>
        </p:txBody>
      </p:sp>
      <p:pic>
        <p:nvPicPr>
          <p:cNvPr id="456" name="Google Shape;45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25" y="1205374"/>
            <a:ext cx="9144001" cy="2732753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83"/>
          <p:cNvSpPr txBox="1">
            <a:spLocks noGrp="1"/>
          </p:cNvSpPr>
          <p:nvPr>
            <p:ph type="title"/>
          </p:nvPr>
        </p:nvSpPr>
        <p:spPr>
          <a:xfrm>
            <a:off x="311700" y="3800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ct val="57558"/>
              <a:buNone/>
            </a:pPr>
            <a:r>
              <a:rPr lang="en-GB" sz="1720" dirty="0" err="1">
                <a:cs typeface="+mj-cs"/>
              </a:rPr>
              <a:t>تعداد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حالت‌های</a:t>
            </a:r>
            <a:r>
              <a:rPr lang="en-GB" sz="1720" dirty="0">
                <a:cs typeface="+mj-cs"/>
              </a:rPr>
              <a:t> fraud </a:t>
            </a:r>
            <a:r>
              <a:rPr lang="en-GB" sz="1720" dirty="0" err="1">
                <a:cs typeface="+mj-cs"/>
              </a:rPr>
              <a:t>مدل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کم‌تر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از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واقعیت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است</a:t>
            </a:r>
            <a:r>
              <a:rPr lang="en-GB" sz="1720" dirty="0">
                <a:cs typeface="+mj-cs"/>
              </a:rPr>
              <a:t> و </a:t>
            </a:r>
            <a:r>
              <a:rPr lang="en-GB" sz="1720" dirty="0" err="1">
                <a:cs typeface="+mj-cs"/>
              </a:rPr>
              <a:t>می‌توانیم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تا</a:t>
            </a:r>
            <a:r>
              <a:rPr lang="en-GB" sz="1720" dirty="0">
                <a:cs typeface="+mj-cs"/>
              </a:rPr>
              <a:t> مقدار </a:t>
            </a:r>
            <a:r>
              <a:rPr lang="en-GB" sz="1720" dirty="0" err="1">
                <a:cs typeface="+mj-cs"/>
              </a:rPr>
              <a:t>خوبی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مدل</a:t>
            </a:r>
            <a:r>
              <a:rPr lang="en-GB" sz="1720" dirty="0">
                <a:cs typeface="+mj-cs"/>
              </a:rPr>
              <a:t> را </a:t>
            </a:r>
            <a:r>
              <a:rPr lang="en-GB" sz="1720" dirty="0" err="1" smtClean="0">
                <a:cs typeface="+mj-cs"/>
              </a:rPr>
              <a:t>overfit</a:t>
            </a:r>
            <a:r>
              <a:rPr lang="fa-IR" sz="1720" dirty="0" smtClean="0">
                <a:cs typeface="+mj-cs"/>
              </a:rPr>
              <a:t> </a:t>
            </a:r>
            <a:r>
              <a:rPr lang="en-GB" sz="1720" dirty="0" smtClean="0">
                <a:cs typeface="+mj-cs"/>
              </a:rPr>
              <a:t> </a:t>
            </a:r>
            <a:r>
              <a:rPr lang="en-GB" sz="1720" dirty="0" err="1" smtClean="0">
                <a:cs typeface="+mj-cs"/>
              </a:rPr>
              <a:t>کنیم</a:t>
            </a:r>
            <a:r>
              <a:rPr lang="en-GB" sz="1720" dirty="0">
                <a:cs typeface="+mj-cs"/>
              </a:rPr>
              <a:t>. </a:t>
            </a:r>
            <a:r>
              <a:rPr lang="en-GB" sz="1720" dirty="0" err="1">
                <a:cs typeface="+mj-cs"/>
              </a:rPr>
              <a:t>برای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همین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می‌توان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به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مقادیر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وزن</a:t>
            </a:r>
            <a:r>
              <a:rPr lang="en-GB" sz="1720" dirty="0">
                <a:cs typeface="+mj-cs"/>
              </a:rPr>
              <a:t> </a:t>
            </a:r>
            <a:r>
              <a:rPr lang="en-GB" sz="1720" dirty="0" err="1">
                <a:cs typeface="+mj-cs"/>
              </a:rPr>
              <a:t>داد</a:t>
            </a:r>
            <a:endParaRPr sz="1720" dirty="0">
              <a:cs typeface="+mj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3" y="1775871"/>
            <a:ext cx="8612676" cy="107566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2892" y="285153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600" dirty="0" smtClean="0">
                <a:cs typeface="+mj-cs"/>
              </a:rPr>
              <a:t>همه داده پرت هستند؟</a:t>
            </a:r>
          </a:p>
        </p:txBody>
      </p:sp>
    </p:spTree>
    <p:extLst>
      <p:ext uri="{BB962C8B-B14F-4D97-AF65-F5344CB8AC3E}">
        <p14:creationId xmlns:p14="http://schemas.microsoft.com/office/powerpoint/2010/main" val="3714845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13" y="1990314"/>
            <a:ext cx="8011732" cy="111407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245" y="31840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600" dirty="0" smtClean="0">
                <a:cs typeface="+mj-cs"/>
              </a:rPr>
              <a:t>خیر</a:t>
            </a:r>
          </a:p>
          <a:p>
            <a:pPr algn="ctr" rtl="1"/>
            <a:r>
              <a:rPr lang="fa-IR" sz="1600" dirty="0" smtClean="0">
                <a:cs typeface="+mj-cs"/>
              </a:rPr>
              <a:t>در </a:t>
            </a:r>
            <a:r>
              <a:rPr lang="en-US" sz="1600" dirty="0" err="1" smtClean="0">
                <a:cs typeface="+mj-cs"/>
              </a:rPr>
              <a:t>sklearn</a:t>
            </a:r>
            <a:r>
              <a:rPr lang="fa-IR" sz="1600" dirty="0" smtClean="0">
                <a:cs typeface="+mj-cs"/>
              </a:rPr>
              <a:t> داده پرت </a:t>
            </a:r>
            <a:r>
              <a:rPr lang="en-US" sz="1600" dirty="0" smtClean="0">
                <a:cs typeface="+mj-cs"/>
              </a:rPr>
              <a:t>-1</a:t>
            </a:r>
            <a:r>
              <a:rPr lang="fa-IR" sz="1600" dirty="0" smtClean="0">
                <a:cs typeface="+mj-cs"/>
              </a:rPr>
              <a:t> است.</a:t>
            </a:r>
          </a:p>
        </p:txBody>
      </p:sp>
    </p:spTree>
    <p:extLst>
      <p:ext uri="{BB962C8B-B14F-4D97-AF65-F5344CB8AC3E}">
        <p14:creationId xmlns:p14="http://schemas.microsoft.com/office/powerpoint/2010/main" val="2871585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359" y="2192721"/>
            <a:ext cx="8171130" cy="8829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4245" y="31840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rtl="1"/>
            <a:r>
              <a:rPr lang="fa-IR" sz="1600" dirty="0" smtClean="0">
                <a:cs typeface="+mj-cs"/>
              </a:rPr>
              <a:t>تبدیل می‌کنیم به 1 اگر مقدارشان -1 بود وگرنه 0</a:t>
            </a:r>
          </a:p>
        </p:txBody>
      </p:sp>
    </p:spTree>
    <p:extLst>
      <p:ext uri="{BB962C8B-B14F-4D97-AF65-F5344CB8AC3E}">
        <p14:creationId xmlns:p14="http://schemas.microsoft.com/office/powerpoint/2010/main" val="1158735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62" y="855203"/>
            <a:ext cx="7073092" cy="327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3429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704759"/>
            <a:ext cx="8711821" cy="390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5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 rtl="1"/>
            <a:r>
              <a:rPr lang="fa-IR" sz="1800" dirty="0" smtClean="0">
                <a:cs typeface="+mj-cs"/>
              </a:rPr>
              <a:t>با اینکه </a:t>
            </a:r>
            <a:r>
              <a:rPr lang="en-US" sz="1800" dirty="0" smtClean="0">
                <a:cs typeface="+mj-cs"/>
              </a:rPr>
              <a:t> fit </a:t>
            </a:r>
            <a:r>
              <a:rPr lang="fa-IR" sz="1800" dirty="0" smtClean="0">
                <a:cs typeface="+mj-cs"/>
              </a:rPr>
              <a:t>تشخیص داده پرت فقط </a:t>
            </a:r>
            <a:r>
              <a:rPr lang="en-US" sz="1800" dirty="0" smtClean="0">
                <a:cs typeface="+mj-cs"/>
              </a:rPr>
              <a:t>X </a:t>
            </a:r>
            <a:r>
              <a:rPr lang="fa-IR" sz="1800" dirty="0" smtClean="0">
                <a:cs typeface="+mj-cs"/>
              </a:rPr>
              <a:t> را میگیرد ولی توانستیم به خاطر انعطاف </a:t>
            </a:r>
            <a:r>
              <a:rPr lang="en-US" sz="1800" dirty="0" err="1" smtClean="0">
                <a:cs typeface="+mj-cs"/>
              </a:rPr>
              <a:t>sklearn</a:t>
            </a:r>
            <a:r>
              <a:rPr lang="fa-IR" sz="1800" dirty="0" smtClean="0">
                <a:cs typeface="+mj-cs"/>
              </a:rPr>
              <a:t> </a:t>
            </a:r>
            <a:r>
              <a:rPr lang="en-US" sz="1800" dirty="0" smtClean="0">
                <a:cs typeface="+mj-cs"/>
              </a:rPr>
              <a:t> </a:t>
            </a:r>
            <a:r>
              <a:rPr lang="fa-IR" sz="1800" dirty="0" smtClean="0">
                <a:cs typeface="+mj-cs"/>
              </a:rPr>
              <a:t>شبیه یک کلاسیفایر از آن استفاده کنیم</a:t>
            </a:r>
            <a:endParaRPr lang="en-US" sz="1800" dirty="0"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21" y="1463279"/>
            <a:ext cx="7567958" cy="333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64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" y="512952"/>
            <a:ext cx="8752014" cy="39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909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9" y="347396"/>
            <a:ext cx="8053015" cy="452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90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85" y="883227"/>
            <a:ext cx="6112554" cy="300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80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55" y="369109"/>
            <a:ext cx="7647320" cy="428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20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25" y="277974"/>
            <a:ext cx="8281151" cy="17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27" y="147299"/>
            <a:ext cx="6239746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924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873" y="1775062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fa-IR" dirty="0" smtClean="0">
                <a:cs typeface="+mj-cs"/>
              </a:rPr>
              <a:t>کیفیت لیبل ها خیلی مهم است</a:t>
            </a:r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3393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5"/>
          <p:cNvPicPr preferRelativeResize="0"/>
          <p:nvPr/>
        </p:nvPicPr>
        <p:blipFill rotWithShape="1">
          <a:blip r:embed="rId3">
            <a:alphaModFix/>
          </a:blip>
          <a:srcRect b="3725"/>
          <a:stretch/>
        </p:blipFill>
        <p:spPr>
          <a:xfrm>
            <a:off x="649900" y="693375"/>
            <a:ext cx="7844227" cy="203489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5"/>
          <p:cNvSpPr txBox="1">
            <a:spLocks noGrp="1"/>
          </p:cNvSpPr>
          <p:nvPr>
            <p:ph type="title"/>
          </p:nvPr>
        </p:nvSpPr>
        <p:spPr>
          <a:xfrm>
            <a:off x="224325" y="3171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20" dirty="0" err="1">
                <a:latin typeface="+mj-lt"/>
                <a:cs typeface="+mj-cs"/>
              </a:rPr>
              <a:t>اوضاع</a:t>
            </a:r>
            <a:r>
              <a:rPr lang="en-GB" sz="1520" dirty="0">
                <a:latin typeface="+mj-lt"/>
                <a:cs typeface="+mj-cs"/>
              </a:rPr>
              <a:t> </a:t>
            </a:r>
            <a:r>
              <a:rPr lang="en-GB" sz="1520" dirty="0" err="1">
                <a:latin typeface="+mj-lt"/>
                <a:cs typeface="+mj-cs"/>
              </a:rPr>
              <a:t>بهتر</a:t>
            </a:r>
            <a:r>
              <a:rPr lang="en-GB" sz="1520" dirty="0">
                <a:latin typeface="+mj-lt"/>
                <a:cs typeface="+mj-cs"/>
              </a:rPr>
              <a:t> </a:t>
            </a:r>
            <a:r>
              <a:rPr lang="en-GB" sz="1520" dirty="0" err="1">
                <a:latin typeface="+mj-lt"/>
                <a:cs typeface="+mj-cs"/>
              </a:rPr>
              <a:t>شد</a:t>
            </a:r>
            <a:r>
              <a:rPr lang="en-GB" sz="1520" dirty="0">
                <a:latin typeface="+mj-lt"/>
                <a:cs typeface="+mj-cs"/>
              </a:rPr>
              <a:t>، </a:t>
            </a:r>
            <a:r>
              <a:rPr lang="en-GB" sz="1520" dirty="0" err="1">
                <a:latin typeface="+mj-lt"/>
                <a:cs typeface="+mj-cs"/>
              </a:rPr>
              <a:t>الان</a:t>
            </a:r>
            <a:r>
              <a:rPr lang="en-GB" sz="1520" dirty="0">
                <a:latin typeface="+mj-lt"/>
                <a:cs typeface="+mj-cs"/>
              </a:rPr>
              <a:t> </a:t>
            </a:r>
            <a:r>
              <a:rPr lang="en-GB" sz="1520" dirty="0" err="1">
                <a:latin typeface="+mj-lt"/>
                <a:cs typeface="+mj-cs"/>
              </a:rPr>
              <a:t>یک</a:t>
            </a:r>
            <a:r>
              <a:rPr lang="en-GB" sz="1520" dirty="0">
                <a:latin typeface="+mj-lt"/>
                <a:cs typeface="+mj-cs"/>
              </a:rPr>
              <a:t> setting </a:t>
            </a:r>
            <a:r>
              <a:rPr lang="fa-IR" sz="1520" dirty="0" smtClean="0">
                <a:latin typeface="+mj-lt"/>
                <a:cs typeface="+mj-cs"/>
              </a:rPr>
              <a:t> </a:t>
            </a:r>
            <a:r>
              <a:rPr lang="en-GB" sz="1520" dirty="0" smtClean="0">
                <a:latin typeface="+mj-lt"/>
                <a:cs typeface="+mj-cs"/>
              </a:rPr>
              <a:t>داریم </a:t>
            </a:r>
            <a:r>
              <a:rPr lang="en-GB" sz="1520" dirty="0">
                <a:latin typeface="+mj-lt"/>
                <a:cs typeface="+mj-cs"/>
              </a:rPr>
              <a:t>که </a:t>
            </a:r>
            <a:r>
              <a:rPr lang="en-GB" sz="1520" dirty="0" err="1">
                <a:latin typeface="+mj-lt"/>
                <a:cs typeface="+mj-cs"/>
              </a:rPr>
              <a:t>می‌توان</a:t>
            </a:r>
            <a:r>
              <a:rPr lang="en-GB" sz="1520" dirty="0">
                <a:latin typeface="+mj-lt"/>
                <a:cs typeface="+mj-cs"/>
              </a:rPr>
              <a:t> </a:t>
            </a:r>
            <a:r>
              <a:rPr lang="en-GB" sz="1520" dirty="0" err="1">
                <a:latin typeface="+mj-lt"/>
                <a:cs typeface="+mj-cs"/>
              </a:rPr>
              <a:t>بیشتر</a:t>
            </a:r>
            <a:r>
              <a:rPr lang="en-GB" sz="1520" dirty="0">
                <a:latin typeface="+mj-lt"/>
                <a:cs typeface="+mj-cs"/>
              </a:rPr>
              <a:t> </a:t>
            </a:r>
            <a:r>
              <a:rPr lang="en-GB" sz="1520" dirty="0" err="1">
                <a:latin typeface="+mj-lt"/>
                <a:cs typeface="+mj-cs"/>
              </a:rPr>
              <a:t>روی</a:t>
            </a:r>
            <a:r>
              <a:rPr lang="en-GB" sz="1520" dirty="0">
                <a:latin typeface="+mj-lt"/>
                <a:cs typeface="+mj-cs"/>
              </a:rPr>
              <a:t> آن </a:t>
            </a:r>
            <a:r>
              <a:rPr lang="en-GB" sz="1520" dirty="0" err="1">
                <a:latin typeface="+mj-lt"/>
                <a:cs typeface="+mj-cs"/>
              </a:rPr>
              <a:t>وقت</a:t>
            </a:r>
            <a:r>
              <a:rPr lang="en-GB" sz="1520" dirty="0">
                <a:latin typeface="+mj-lt"/>
                <a:cs typeface="+mj-cs"/>
              </a:rPr>
              <a:t> </a:t>
            </a:r>
            <a:r>
              <a:rPr lang="en-GB" sz="1520" dirty="0" err="1">
                <a:latin typeface="+mj-lt"/>
                <a:cs typeface="+mj-cs"/>
              </a:rPr>
              <a:t>گذاشت</a:t>
            </a:r>
            <a:r>
              <a:rPr lang="en-GB" sz="1520" dirty="0">
                <a:latin typeface="+mj-lt"/>
                <a:cs typeface="+mj-cs"/>
              </a:rPr>
              <a:t>.</a:t>
            </a:r>
            <a:endParaRPr sz="1520" dirty="0"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6"/>
          <p:cNvSpPr txBox="1"/>
          <p:nvPr/>
        </p:nvSpPr>
        <p:spPr>
          <a:xfrm>
            <a:off x="1441050" y="1459325"/>
            <a:ext cx="59868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numpy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9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as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np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pandas </a:t>
            </a:r>
            <a:r>
              <a:rPr lang="en-GB" sz="9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as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pd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matplotlib.pylab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9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as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plt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df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 =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pd.read_csv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(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"~/Downloads/creditcard.csv"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)[: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80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_000]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df.head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(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3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)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</p:txBody>
      </p:sp>
      <p:sp>
        <p:nvSpPr>
          <p:cNvPr id="474" name="Google Shape;474;p86"/>
          <p:cNvSpPr txBox="1"/>
          <p:nvPr/>
        </p:nvSpPr>
        <p:spPr>
          <a:xfrm>
            <a:off x="1441050" y="2571750"/>
            <a:ext cx="7608300" cy="16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X =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df.drop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(columns=[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'Time'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'Amount'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'Class'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]).values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y =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df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[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'Class'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].values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 err="1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f"Shapes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of X=</a:t>
            </a:r>
            <a:r>
              <a:rPr lang="en-GB" sz="95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{</a:t>
            </a:r>
            <a:r>
              <a:rPr lang="en-GB" sz="950" dirty="0" err="1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X.shape</a:t>
            </a:r>
            <a:r>
              <a:rPr lang="en-GB" sz="95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}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y=</a:t>
            </a:r>
            <a:r>
              <a:rPr lang="en-GB" sz="95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{</a:t>
            </a:r>
            <a:r>
              <a:rPr lang="en-GB" sz="950" dirty="0" err="1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y.shape</a:t>
            </a:r>
            <a:r>
              <a:rPr lang="en-GB" sz="95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}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#Fraud Cases=</a:t>
            </a:r>
            <a:r>
              <a:rPr lang="en-GB" sz="95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{</a:t>
            </a:r>
            <a:r>
              <a:rPr lang="en-GB" sz="950" dirty="0" err="1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y.sum</a:t>
            </a:r>
            <a:r>
              <a:rPr lang="en-GB" sz="950" dirty="0">
                <a:solidFill>
                  <a:srgbClr val="444444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()}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"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from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sklearn.linear_model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950" b="1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import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LogisticRegression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mod =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LogisticRegression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(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class_weight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={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0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: 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1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, 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1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: 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2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}, </a:t>
            </a:r>
            <a:r>
              <a:rPr lang="en-GB" sz="950" dirty="0" err="1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max_iter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=</a:t>
            </a:r>
            <a:r>
              <a:rPr lang="en-GB" sz="950" dirty="0">
                <a:solidFill>
                  <a:srgbClr val="880000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1000</a:t>
            </a: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)</a:t>
            </a:r>
            <a:endParaRPr sz="950" dirty="0">
              <a:solidFill>
                <a:srgbClr val="4A5568"/>
              </a:solidFill>
              <a:highlight>
                <a:srgbClr val="FFFFFF"/>
              </a:highlight>
              <a:latin typeface="+mj-lt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50" dirty="0">
                <a:solidFill>
                  <a:srgbClr val="4A5568"/>
                </a:solidFill>
                <a:highlight>
                  <a:srgbClr val="FFFFFF"/>
                </a:highlight>
                <a:latin typeface="+mj-lt"/>
                <a:ea typeface="Courier New"/>
                <a:cs typeface="Courier New"/>
                <a:sym typeface="Courier New"/>
              </a:rPr>
              <a:t>mod.fit(X, y).predict(X).sum()</a:t>
            </a:r>
            <a:endParaRPr sz="1100" dirty="0">
              <a:latin typeface="+mj-lt"/>
            </a:endParaRPr>
          </a:p>
        </p:txBody>
      </p:sp>
      <p:sp>
        <p:nvSpPr>
          <p:cNvPr id="475" name="Google Shape;475;p86"/>
          <p:cNvSpPr txBox="1"/>
          <p:nvPr/>
        </p:nvSpPr>
        <p:spPr>
          <a:xfrm>
            <a:off x="1441050" y="725300"/>
            <a:ext cx="620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https://www.kaggle.com/mlg-ulb/creditcardfraud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Score</a:t>
            </a:r>
            <a:endParaRPr/>
          </a:p>
        </p:txBody>
      </p:sp>
      <p:sp>
        <p:nvSpPr>
          <p:cNvPr id="481" name="Google Shape;481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latin typeface="+mj-lt"/>
                <a:cs typeface="+mj-cs"/>
              </a:rPr>
              <a:t>الان</a:t>
            </a:r>
            <a:r>
              <a:rPr lang="en-GB" dirty="0">
                <a:latin typeface="+mj-lt"/>
                <a:cs typeface="+mj-cs"/>
              </a:rPr>
              <a:t> </a:t>
            </a:r>
            <a:r>
              <a:rPr lang="en-GB" dirty="0" err="1">
                <a:latin typeface="+mj-lt"/>
                <a:cs typeface="+mj-cs"/>
              </a:rPr>
              <a:t>می‌توان</a:t>
            </a:r>
            <a:r>
              <a:rPr lang="en-GB" dirty="0">
                <a:latin typeface="+mj-lt"/>
                <a:cs typeface="+mj-cs"/>
              </a:rPr>
              <a:t> Grid Search </a:t>
            </a:r>
            <a:r>
              <a:rPr lang="en-GB" dirty="0" err="1">
                <a:latin typeface="+mj-lt"/>
                <a:cs typeface="+mj-cs"/>
              </a:rPr>
              <a:t>انجام</a:t>
            </a:r>
            <a:r>
              <a:rPr lang="en-GB" dirty="0">
                <a:latin typeface="+mj-lt"/>
                <a:cs typeface="+mj-cs"/>
              </a:rPr>
              <a:t> </a:t>
            </a:r>
            <a:r>
              <a:rPr lang="en-GB" dirty="0" err="1" smtClean="0">
                <a:latin typeface="+mj-lt"/>
                <a:cs typeface="+mj-cs"/>
              </a:rPr>
              <a:t>داد</a:t>
            </a:r>
            <a:r>
              <a:rPr lang="fa-IR" dirty="0" smtClean="0">
                <a:latin typeface="+mj-lt"/>
                <a:cs typeface="+mj-cs"/>
              </a:rPr>
              <a:t> </a:t>
            </a:r>
            <a:r>
              <a:rPr lang="en-GB" dirty="0" smtClean="0">
                <a:latin typeface="+mj-lt"/>
                <a:cs typeface="+mj-cs"/>
              </a:rPr>
              <a:t>)</a:t>
            </a:r>
            <a:r>
              <a:rPr lang="en-GB" dirty="0" err="1" smtClean="0">
                <a:latin typeface="+mj-lt"/>
                <a:cs typeface="+mj-cs"/>
              </a:rPr>
              <a:t>حالا</a:t>
            </a:r>
            <a:r>
              <a:rPr lang="en-GB" dirty="0" smtClean="0">
                <a:latin typeface="+mj-lt"/>
                <a:cs typeface="+mj-cs"/>
              </a:rPr>
              <a:t> </a:t>
            </a:r>
            <a:r>
              <a:rPr lang="en-GB" dirty="0">
                <a:latin typeface="+mj-lt"/>
                <a:cs typeface="+mj-cs"/>
              </a:rPr>
              <a:t>که </a:t>
            </a:r>
            <a:r>
              <a:rPr lang="en-GB" dirty="0" err="1">
                <a:latin typeface="+mj-lt"/>
                <a:cs typeface="+mj-cs"/>
              </a:rPr>
              <a:t>یک</a:t>
            </a:r>
            <a:r>
              <a:rPr lang="en-GB" dirty="0">
                <a:latin typeface="+mj-lt"/>
                <a:cs typeface="+mj-cs"/>
              </a:rPr>
              <a:t> </a:t>
            </a:r>
            <a:r>
              <a:rPr lang="en-GB" dirty="0" err="1">
                <a:latin typeface="+mj-lt"/>
                <a:cs typeface="+mj-cs"/>
              </a:rPr>
              <a:t>معیار</a:t>
            </a:r>
            <a:r>
              <a:rPr lang="en-GB" dirty="0">
                <a:latin typeface="+mj-lt"/>
                <a:cs typeface="+mj-cs"/>
              </a:rPr>
              <a:t> </a:t>
            </a:r>
            <a:r>
              <a:rPr lang="en-GB" dirty="0" err="1">
                <a:latin typeface="+mj-lt"/>
                <a:cs typeface="+mj-cs"/>
              </a:rPr>
              <a:t>پیدا</a:t>
            </a:r>
            <a:r>
              <a:rPr lang="en-GB" dirty="0">
                <a:latin typeface="+mj-lt"/>
                <a:cs typeface="+mj-cs"/>
              </a:rPr>
              <a:t> </a:t>
            </a:r>
            <a:r>
              <a:rPr lang="en-GB" dirty="0" err="1" smtClean="0">
                <a:latin typeface="+mj-lt"/>
                <a:cs typeface="+mj-cs"/>
              </a:rPr>
              <a:t>کردیم</a:t>
            </a:r>
            <a:r>
              <a:rPr lang="fa-IR" dirty="0" smtClean="0">
                <a:latin typeface="+mj-lt"/>
                <a:cs typeface="+mj-cs"/>
              </a:rPr>
              <a:t>)</a:t>
            </a:r>
            <a:endParaRPr dirty="0"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9">
      <a:majorFont>
        <a:latin typeface="Roboto Mono"/>
        <a:ea typeface=""/>
        <a:cs typeface="B Yekan"/>
      </a:majorFont>
      <a:minorFont>
        <a:latin typeface="Roboto Mono"/>
        <a:ea typeface=""/>
        <a:cs typeface="B Yek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671</Words>
  <Application>Microsoft Office PowerPoint</Application>
  <PresentationFormat>On-screen Show (16:9)</PresentationFormat>
  <Paragraphs>83</Paragraphs>
  <Slides>61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Courier New</vt:lpstr>
      <vt:lpstr>Roboto Mono</vt:lpstr>
      <vt:lpstr>B Yekan</vt:lpstr>
      <vt:lpstr>Simple Light</vt:lpstr>
      <vt:lpstr>scikit metrics</vt:lpstr>
      <vt:lpstr>گاهی اوقات موقع بررسی دیتا با چندین مدل کار می‌کنیم، می‌توان از sklearn برای این کار استفاده کرد. sklearn مدل‌ها را با گرید سرچ انجام می‌دهد و با یک متریک مقایسه می‌کند.</vt:lpstr>
      <vt:lpstr>دیتاست نامتعادل</vt:lpstr>
      <vt:lpstr>چون دیتا نامتعادل است با این مساله مواجه می‌شویم که در گام‌هایی که هست همگرایی رخ نمی‌دهد</vt:lpstr>
      <vt:lpstr>تعداد گام‌ها را بیشتر می‌کنیم</vt:lpstr>
      <vt:lpstr>PowerPoint Presentation</vt:lpstr>
      <vt:lpstr>اوضاع بهتر شد، الان یک setting  داریم که می‌توان بیشتر روی آن وقت گذاشت.</vt:lpstr>
      <vt:lpstr>PowerPoint Presentation</vt:lpstr>
      <vt:lpstr>Score</vt:lpstr>
      <vt:lpstr>cv → cross validation</vt:lpstr>
      <vt:lpstr>PowerPoint Presentation</vt:lpstr>
      <vt:lpstr>PowerPoint Presentation</vt:lpstr>
      <vt:lpstr>جدول ماscore  دارد! اما ما پیش از این مقداری تعیین نکردیم</vt:lpstr>
      <vt:lpstr>این مقادیر درون مدل ما تعریف شده‌اند</vt:lpstr>
      <vt:lpstr>PowerPoint Presentation</vt:lpstr>
      <vt:lpstr>این معنای این است کهlogistic regression  چنانچه غیر از این تعیین نکنیم از accuracy استفاده خواهد کرد</vt:lpstr>
      <vt:lpstr>PowerPoint Presentation</vt:lpstr>
      <vt:lpstr>چگونه از score  جدید استفاده کنیم؟</vt:lpstr>
      <vt:lpstr>PowerPoint Presentation</vt:lpstr>
      <vt:lpstr>PowerPoint Presentation</vt:lpstr>
      <vt:lpstr>سوال این است که کدام حالت را لازم داریم؟</vt:lpstr>
      <vt:lpstr>False Positive |  False negative</vt:lpstr>
      <vt:lpstr>PowerPoint Presentation</vt:lpstr>
      <vt:lpstr>بیایید این دو متریک را در گرید سرچ استفاده کنیم</vt:lpstr>
      <vt:lpstr>scoring افزوده شد توجه: برای هر کدام نیاز به make_scorer وجود دارد.</vt:lpstr>
      <vt:lpstr>بد نیست train_score را هم داشته باشیم</vt:lpstr>
      <vt:lpstr>PowerPoint Presentation</vt:lpstr>
      <vt:lpstr>Charts</vt:lpstr>
      <vt:lpstr>وزن کلاس‌ها را بیشتر کردیم و تعداد cross validation بیشتر شد.</vt:lpstr>
      <vt:lpstr>PowerPoint Presentation</vt:lpstr>
      <vt:lpstr>precision خوب</vt:lpstr>
      <vt:lpstr>اگر فقط train را بررسی کنیم می‌بینیم که نتیجه‌ی نمودار متفاوت است و این اثری است که cross validation می‌گذارد</vt:lpstr>
      <vt:lpstr>چنانچه وسط دو نمودار را بخواهیم می‌توانیم از  f1 استفاده کنیم</vt:lpstr>
      <vt:lpstr>یا شاید بخواهیم یک score را خودمان ایجاد کنیم</vt:lpstr>
      <vt:lpstr>باید بدانیم که خود  precision دو مقدار y_true و y_pred را می‌گیرد و یک مقدار برمی‌گرداند. بنابراین:</vt:lpstr>
      <vt:lpstr>حال می‌توان این تابع را به گرید سرچ اضافه کرد</vt:lpstr>
      <vt:lpstr>PowerPoint Presentation</vt:lpstr>
      <vt:lpstr>گرید سرچ یک قسمت که برخورد هر دو نمودار بود را برای ترکیب هر دو انتخاب نموده است</vt:lpstr>
      <vt:lpstr>چرا نمودار سبز از هر دو کم‌تر است؟</vt:lpstr>
      <vt:lpstr>بیشتر بهتر است؟ برای mse نیست مدل احتمالاتی نیاز است؟ آستانه نیاز است؟</vt:lpstr>
      <vt:lpstr>make_scrorer</vt:lpstr>
      <vt:lpstr>تابع را بدون make_scrorer تعریف می‌کنیم</vt:lpstr>
      <vt:lpstr>در تابع قبل اکثر قسمت‌ها آشنا بودند، اما sample_weight  چیست؟</vt:lpstr>
      <vt:lpstr>sample weight vs. class weight</vt:lpstr>
      <vt:lpstr>برای دیتای کلاهبرداری حساب‌های بانکی مقدار پول تراکنش می‌تواند گزینه‌ی خوبی باشد</vt:lpstr>
      <vt:lpstr>PowerPoint Presentation</vt:lpstr>
      <vt:lpstr>برای ثبات نتیجه از لگاریتم استفاده کردیم تا OVERFIT نشود</vt:lpstr>
      <vt:lpstr>مکان تعادلی قبلی</vt:lpstr>
      <vt:lpstr>outlier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با اینکه  fit تشخیص داده پرت فقط X  را میگیرد ولی توانستیم به خاطر انعطاف sklearn  شبیه یک کلاسیفایر از آن استفاده کنیم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کیفیت لیبل ها خیلی مهم است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scikit learn</dc:title>
  <cp:lastModifiedBy>PC</cp:lastModifiedBy>
  <cp:revision>168</cp:revision>
  <dcterms:modified xsi:type="dcterms:W3CDTF">2023-12-29T05:59:36Z</dcterms:modified>
</cp:coreProperties>
</file>